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notesSlides/notesSlide25.xml" ContentType="application/vnd.openxmlformats-officedocument.presentationml.notesSlide+xml"/>
  <Override PartName="/ppt/tags/tag2.xml" ContentType="application/vnd.openxmlformats-officedocument.presentationml.tags+xml"/>
  <Override PartName="/ppt/notesSlides/notesSlide26.xml" ContentType="application/vnd.openxmlformats-officedocument.presentationml.notesSlide+xml"/>
  <Override PartName="/ppt/tags/tag3.xml" ContentType="application/vnd.openxmlformats-officedocument.presentationml.tags+xml"/>
  <Override PartName="/ppt/notesSlides/notesSlide27.xml" ContentType="application/vnd.openxmlformats-officedocument.presentationml.notesSlide+xml"/>
  <Override PartName="/ppt/tags/tag4.xml" ContentType="application/vnd.openxmlformats-officedocument.presentationml.tags+xml"/>
  <Override PartName="/ppt/notesSlides/notesSlide28.xml" ContentType="application/vnd.openxmlformats-officedocument.presentationml.notesSlide+xml"/>
  <Override PartName="/ppt/tags/tag5.xml" ContentType="application/vnd.openxmlformats-officedocument.presentationml.tags+xml"/>
  <Override PartName="/ppt/notesSlides/notesSlide29.xml" ContentType="application/vnd.openxmlformats-officedocument.presentationml.notesSlide+xml"/>
  <Override PartName="/ppt/tags/tag6.xml" ContentType="application/vnd.openxmlformats-officedocument.presentationml.tags+xml"/>
  <Override PartName="/ppt/notesSlides/notesSlide30.xml" ContentType="application/vnd.openxmlformats-officedocument.presentationml.notesSlide+xml"/>
  <Override PartName="/ppt/tags/tag7.xml" ContentType="application/vnd.openxmlformats-officedocument.presentationml.tags+xml"/>
  <Override PartName="/ppt/notesSlides/notesSlide31.xml" ContentType="application/vnd.openxmlformats-officedocument.presentationml.notesSlide+xml"/>
  <Override PartName="/ppt/tags/tag8.xml" ContentType="application/vnd.openxmlformats-officedocument.presentationml.tags+xml"/>
  <Override PartName="/ppt/notesSlides/notesSlide32.xml" ContentType="application/vnd.openxmlformats-officedocument.presentationml.notesSlide+xml"/>
  <Override PartName="/ppt/tags/tag9.xml" ContentType="application/vnd.openxmlformats-officedocument.presentationml.tags+xml"/>
  <Override PartName="/ppt/notesSlides/notesSlide33.xml" ContentType="application/vnd.openxmlformats-officedocument.presentationml.notesSlide+xml"/>
  <Override PartName="/ppt/tags/tag10.xml" ContentType="application/vnd.openxmlformats-officedocument.presentationml.tags+xml"/>
  <Override PartName="/ppt/notesSlides/notesSlide34.xml" ContentType="application/vnd.openxmlformats-officedocument.presentationml.notesSlide+xml"/>
  <Override PartName="/ppt/tags/tag11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49"/>
  </p:notesMasterIdLst>
  <p:sldIdLst>
    <p:sldId id="256" r:id="rId6"/>
    <p:sldId id="257" r:id="rId7"/>
    <p:sldId id="336" r:id="rId8"/>
    <p:sldId id="260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7" r:id="rId19"/>
    <p:sldId id="346" r:id="rId20"/>
    <p:sldId id="264" r:id="rId21"/>
    <p:sldId id="265" r:id="rId22"/>
    <p:sldId id="268" r:id="rId23"/>
    <p:sldId id="349" r:id="rId24"/>
    <p:sldId id="319" r:id="rId25"/>
    <p:sldId id="270" r:id="rId26"/>
    <p:sldId id="273" r:id="rId27"/>
    <p:sldId id="289" r:id="rId28"/>
    <p:sldId id="293" r:id="rId29"/>
    <p:sldId id="350" r:id="rId30"/>
    <p:sldId id="292" r:id="rId31"/>
    <p:sldId id="290" r:id="rId32"/>
    <p:sldId id="296" r:id="rId33"/>
    <p:sldId id="297" r:id="rId34"/>
    <p:sldId id="320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52" r:id="rId44"/>
    <p:sldId id="332" r:id="rId45"/>
    <p:sldId id="316" r:id="rId46"/>
    <p:sldId id="291" r:id="rId47"/>
    <p:sldId id="317" r:id="rId4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ley Mayo" initials="AM" lastIdx="25" clrIdx="0">
    <p:extLst/>
  </p:cmAuthor>
  <p:cmAuthor id="2" name="Sherri" initials="S" lastIdx="7" clrIdx="1">
    <p:extLst/>
  </p:cmAuthor>
  <p:cmAuthor id="3" name="Berthiaume, Jennifer M" initials="jmb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73648" autoAdjust="0"/>
  </p:normalViewPr>
  <p:slideViewPr>
    <p:cSldViewPr>
      <p:cViewPr varScale="1">
        <p:scale>
          <a:sx n="86" d="100"/>
          <a:sy n="86" d="100"/>
        </p:scale>
        <p:origin x="23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9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3BD206-A751-4146-93D5-B798A5DA305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5EE3EE-8D57-4C6D-A648-66C2F70CA700}">
      <dgm:prSet/>
      <dgm:spPr/>
      <dgm:t>
        <a:bodyPr/>
        <a:lstStyle/>
        <a:p>
          <a:pPr rtl="0"/>
          <a:r>
            <a:rPr lang="en-US" dirty="0" smtClean="0"/>
            <a:t>Baseline Medical/Medication History</a:t>
          </a:r>
          <a:endParaRPr lang="en-US" dirty="0"/>
        </a:p>
      </dgm:t>
    </dgm:pt>
    <dgm:pt modelId="{242B6DF2-9252-40D2-8A13-E114C38ED9A4}" type="parTrans" cxnId="{6F3F39F6-BC62-4509-BF85-73881AFC7092}">
      <dgm:prSet/>
      <dgm:spPr/>
      <dgm:t>
        <a:bodyPr/>
        <a:lstStyle/>
        <a:p>
          <a:endParaRPr lang="en-US"/>
        </a:p>
      </dgm:t>
    </dgm:pt>
    <dgm:pt modelId="{E75EAA7C-E5E3-4F16-914B-2CD0604B0C43}" type="sibTrans" cxnId="{6F3F39F6-BC62-4509-BF85-73881AFC7092}">
      <dgm:prSet/>
      <dgm:spPr/>
      <dgm:t>
        <a:bodyPr/>
        <a:lstStyle/>
        <a:p>
          <a:endParaRPr lang="en-US"/>
        </a:p>
      </dgm:t>
    </dgm:pt>
    <dgm:pt modelId="{A1298F54-5B90-4E78-8C93-A0C10E08DB9E}">
      <dgm:prSet/>
      <dgm:spPr/>
      <dgm:t>
        <a:bodyPr/>
        <a:lstStyle/>
        <a:p>
          <a:pPr rtl="0"/>
          <a:r>
            <a:rPr lang="en-US" dirty="0" smtClean="0"/>
            <a:t>Physical/Pelvic Exams</a:t>
          </a:r>
          <a:endParaRPr lang="en-US" dirty="0"/>
        </a:p>
      </dgm:t>
    </dgm:pt>
    <dgm:pt modelId="{BB8EF4B7-D1BF-47A9-862F-31D496FFC470}" type="parTrans" cxnId="{CA845E9E-0AC6-4D2D-A0E0-E6BEB69BAFF7}">
      <dgm:prSet/>
      <dgm:spPr/>
      <dgm:t>
        <a:bodyPr/>
        <a:lstStyle/>
        <a:p>
          <a:endParaRPr lang="en-US"/>
        </a:p>
      </dgm:t>
    </dgm:pt>
    <dgm:pt modelId="{BD57A474-7AF3-46EC-BA87-4F076F3A3EE2}" type="sibTrans" cxnId="{CA845E9E-0AC6-4D2D-A0E0-E6BEB69BAFF7}">
      <dgm:prSet/>
      <dgm:spPr/>
      <dgm:t>
        <a:bodyPr/>
        <a:lstStyle/>
        <a:p>
          <a:endParaRPr lang="en-US"/>
        </a:p>
      </dgm:t>
    </dgm:pt>
    <dgm:pt modelId="{3221017F-CBFE-451C-917C-CD66F273B1DD}">
      <dgm:prSet/>
      <dgm:spPr/>
      <dgm:t>
        <a:bodyPr/>
        <a:lstStyle/>
        <a:p>
          <a:pPr rtl="0"/>
          <a:r>
            <a:rPr lang="en-US" dirty="0" smtClean="0"/>
            <a:t>STI/RTI/UTI Management</a:t>
          </a:r>
          <a:endParaRPr lang="en-US" dirty="0"/>
        </a:p>
      </dgm:t>
    </dgm:pt>
    <dgm:pt modelId="{091A5A8D-FF36-4060-9E19-240BC49DAA60}" type="parTrans" cxnId="{1E0D5222-F756-450E-AEB4-9D0B68B0A5ED}">
      <dgm:prSet/>
      <dgm:spPr/>
      <dgm:t>
        <a:bodyPr/>
        <a:lstStyle/>
        <a:p>
          <a:endParaRPr lang="en-US"/>
        </a:p>
      </dgm:t>
    </dgm:pt>
    <dgm:pt modelId="{004BBACF-8422-4E40-B7FA-D7FCE1BC15B2}" type="sibTrans" cxnId="{1E0D5222-F756-450E-AEB4-9D0B68B0A5ED}">
      <dgm:prSet/>
      <dgm:spPr/>
      <dgm:t>
        <a:bodyPr/>
        <a:lstStyle/>
        <a:p>
          <a:endParaRPr lang="en-US"/>
        </a:p>
      </dgm:t>
    </dgm:pt>
    <dgm:pt modelId="{15186027-7DF9-46E1-9D9A-30E0D8579F0B}">
      <dgm:prSet/>
      <dgm:spPr/>
      <dgm:t>
        <a:bodyPr/>
        <a:lstStyle/>
        <a:p>
          <a:pPr rtl="0"/>
          <a:r>
            <a:rPr lang="en-US" dirty="0" smtClean="0"/>
            <a:t>Product Use Management</a:t>
          </a:r>
          <a:endParaRPr lang="en-US" dirty="0"/>
        </a:p>
      </dgm:t>
    </dgm:pt>
    <dgm:pt modelId="{ED09A5F5-8637-4F8C-A123-888B520C7AA9}" type="parTrans" cxnId="{37716F7E-AF04-499E-B255-57564A146A31}">
      <dgm:prSet/>
      <dgm:spPr/>
      <dgm:t>
        <a:bodyPr/>
        <a:lstStyle/>
        <a:p>
          <a:endParaRPr lang="en-US"/>
        </a:p>
      </dgm:t>
    </dgm:pt>
    <dgm:pt modelId="{1EAB2F74-5C13-4703-A53C-C442997DD89E}" type="sibTrans" cxnId="{37716F7E-AF04-499E-B255-57564A146A31}">
      <dgm:prSet/>
      <dgm:spPr/>
      <dgm:t>
        <a:bodyPr/>
        <a:lstStyle/>
        <a:p>
          <a:endParaRPr lang="en-US"/>
        </a:p>
      </dgm:t>
    </dgm:pt>
    <dgm:pt modelId="{58D79918-D7FD-4024-92B4-99B777F9B5DA}">
      <dgm:prSet/>
      <dgm:spPr/>
      <dgm:t>
        <a:bodyPr/>
        <a:lstStyle/>
        <a:p>
          <a:pPr rtl="0"/>
          <a:r>
            <a:rPr lang="en-US" dirty="0" smtClean="0"/>
            <a:t>Prohibited Practices Management</a:t>
          </a:r>
          <a:endParaRPr lang="en-US" dirty="0"/>
        </a:p>
      </dgm:t>
    </dgm:pt>
    <dgm:pt modelId="{3EDE59CB-2BE2-45DF-8664-6B21FBB74E82}" type="parTrans" cxnId="{0844531A-6BA3-4ED0-878E-6D7BDF524802}">
      <dgm:prSet/>
      <dgm:spPr/>
      <dgm:t>
        <a:bodyPr/>
        <a:lstStyle/>
        <a:p>
          <a:endParaRPr lang="en-US"/>
        </a:p>
      </dgm:t>
    </dgm:pt>
    <dgm:pt modelId="{870AAA5B-EAD8-4756-B0C5-AA4AB90758F6}" type="sibTrans" cxnId="{0844531A-6BA3-4ED0-878E-6D7BDF524802}">
      <dgm:prSet/>
      <dgm:spPr/>
      <dgm:t>
        <a:bodyPr/>
        <a:lstStyle/>
        <a:p>
          <a:endParaRPr lang="en-US"/>
        </a:p>
      </dgm:t>
    </dgm:pt>
    <dgm:pt modelId="{8190D3FD-69D9-4986-9A0F-B39F96FF9898}">
      <dgm:prSet/>
      <dgm:spPr/>
      <dgm:t>
        <a:bodyPr/>
        <a:lstStyle/>
        <a:p>
          <a:r>
            <a:rPr lang="en-US" dirty="0" smtClean="0"/>
            <a:t>Follow-up Medical/Medication History</a:t>
          </a:r>
          <a:endParaRPr lang="en-US" dirty="0"/>
        </a:p>
      </dgm:t>
    </dgm:pt>
    <dgm:pt modelId="{3C9A2892-0A73-4C93-A201-C9387354BA4E}" type="parTrans" cxnId="{A29DA4EF-AF11-499E-A6CD-68E2E750AE7E}">
      <dgm:prSet/>
      <dgm:spPr/>
    </dgm:pt>
    <dgm:pt modelId="{6D628AFC-6870-4BB7-B0F3-8C884A7E54E4}" type="sibTrans" cxnId="{A29DA4EF-AF11-499E-A6CD-68E2E750AE7E}">
      <dgm:prSet/>
      <dgm:spPr/>
    </dgm:pt>
    <dgm:pt modelId="{E9C73456-5E27-4731-B510-1F747DB821EA}" type="pres">
      <dgm:prSet presAssocID="{333BD206-A751-4146-93D5-B798A5DA305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AD2A23B-DB47-48CE-9F3C-651DE7D5AB27}" type="pres">
      <dgm:prSet presAssocID="{333BD206-A751-4146-93D5-B798A5DA3056}" presName="Name1" presStyleCnt="0"/>
      <dgm:spPr/>
    </dgm:pt>
    <dgm:pt modelId="{3D0064E2-2328-4057-8D2F-F8E051997417}" type="pres">
      <dgm:prSet presAssocID="{333BD206-A751-4146-93D5-B798A5DA3056}" presName="cycle" presStyleCnt="0"/>
      <dgm:spPr/>
    </dgm:pt>
    <dgm:pt modelId="{78CBB317-7F1B-41F7-834B-5EB690422F76}" type="pres">
      <dgm:prSet presAssocID="{333BD206-A751-4146-93D5-B798A5DA3056}" presName="srcNode" presStyleLbl="node1" presStyleIdx="0" presStyleCnt="6"/>
      <dgm:spPr/>
    </dgm:pt>
    <dgm:pt modelId="{F52868D8-4876-4AEF-9CF4-6AFDE0EA99F5}" type="pres">
      <dgm:prSet presAssocID="{333BD206-A751-4146-93D5-B798A5DA3056}" presName="conn" presStyleLbl="parChTrans1D2" presStyleIdx="0" presStyleCnt="1"/>
      <dgm:spPr/>
      <dgm:t>
        <a:bodyPr/>
        <a:lstStyle/>
        <a:p>
          <a:endParaRPr lang="en-US"/>
        </a:p>
      </dgm:t>
    </dgm:pt>
    <dgm:pt modelId="{95BA576A-2A2D-4053-AAAC-F23E26C371F2}" type="pres">
      <dgm:prSet presAssocID="{333BD206-A751-4146-93D5-B798A5DA3056}" presName="extraNode" presStyleLbl="node1" presStyleIdx="0" presStyleCnt="6"/>
      <dgm:spPr/>
    </dgm:pt>
    <dgm:pt modelId="{4DC6D11E-10D9-4853-ABC4-02674A169FBF}" type="pres">
      <dgm:prSet presAssocID="{333BD206-A751-4146-93D5-B798A5DA3056}" presName="dstNode" presStyleLbl="node1" presStyleIdx="0" presStyleCnt="6"/>
      <dgm:spPr/>
    </dgm:pt>
    <dgm:pt modelId="{6B7F6FBA-9054-4D5E-9484-E25F0362EEFB}" type="pres">
      <dgm:prSet presAssocID="{D45EE3EE-8D57-4C6D-A648-66C2F70CA700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061A8-A47C-4164-A267-2663CB642DD7}" type="pres">
      <dgm:prSet presAssocID="{D45EE3EE-8D57-4C6D-A648-66C2F70CA700}" presName="accent_1" presStyleCnt="0"/>
      <dgm:spPr/>
    </dgm:pt>
    <dgm:pt modelId="{5BCAD272-BDCE-4A3B-9B8B-8624FD3C4BA4}" type="pres">
      <dgm:prSet presAssocID="{D45EE3EE-8D57-4C6D-A648-66C2F70CA700}" presName="accentRepeatNode" presStyleLbl="solidFgAcc1" presStyleIdx="0" presStyleCnt="6"/>
      <dgm:spPr/>
    </dgm:pt>
    <dgm:pt modelId="{796C676A-B048-49CF-BB91-E3DFE0B712EA}" type="pres">
      <dgm:prSet presAssocID="{8190D3FD-69D9-4986-9A0F-B39F96FF989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18812-C65A-4420-A5BF-DBD7EC36EBDF}" type="pres">
      <dgm:prSet presAssocID="{8190D3FD-69D9-4986-9A0F-B39F96FF9898}" presName="accent_2" presStyleCnt="0"/>
      <dgm:spPr/>
    </dgm:pt>
    <dgm:pt modelId="{815920D2-6382-4CCF-A8E4-A1881A808A4D}" type="pres">
      <dgm:prSet presAssocID="{8190D3FD-69D9-4986-9A0F-B39F96FF9898}" presName="accentRepeatNode" presStyleLbl="solidFgAcc1" presStyleIdx="1" presStyleCnt="6"/>
      <dgm:spPr/>
    </dgm:pt>
    <dgm:pt modelId="{E8DF39DC-7E73-4EC2-8FD9-F175AE1B8817}" type="pres">
      <dgm:prSet presAssocID="{A1298F54-5B90-4E78-8C93-A0C10E08DB9E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1C801-538C-437E-9EBB-C2A1059BE17E}" type="pres">
      <dgm:prSet presAssocID="{A1298F54-5B90-4E78-8C93-A0C10E08DB9E}" presName="accent_3" presStyleCnt="0"/>
      <dgm:spPr/>
    </dgm:pt>
    <dgm:pt modelId="{3AC33D6A-6294-45A8-810A-7FB977B5BFA0}" type="pres">
      <dgm:prSet presAssocID="{A1298F54-5B90-4E78-8C93-A0C10E08DB9E}" presName="accentRepeatNode" presStyleLbl="solidFgAcc1" presStyleIdx="2" presStyleCnt="6"/>
      <dgm:spPr/>
    </dgm:pt>
    <dgm:pt modelId="{B7B1F716-164F-4AC4-9FDF-8D125F67735F}" type="pres">
      <dgm:prSet presAssocID="{3221017F-CBFE-451C-917C-CD66F273B1D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5B669-06D8-4557-8591-B13E59B78488}" type="pres">
      <dgm:prSet presAssocID="{3221017F-CBFE-451C-917C-CD66F273B1DD}" presName="accent_4" presStyleCnt="0"/>
      <dgm:spPr/>
    </dgm:pt>
    <dgm:pt modelId="{477E8CF3-26D2-4AB3-99CC-B4F2A163607C}" type="pres">
      <dgm:prSet presAssocID="{3221017F-CBFE-451C-917C-CD66F273B1DD}" presName="accentRepeatNode" presStyleLbl="solidFgAcc1" presStyleIdx="3" presStyleCnt="6"/>
      <dgm:spPr/>
    </dgm:pt>
    <dgm:pt modelId="{83411B46-DFB2-4614-B914-26A7EB7665F6}" type="pres">
      <dgm:prSet presAssocID="{15186027-7DF9-46E1-9D9A-30E0D8579F0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D566B-5DF6-4E9D-B893-F62F149D1CF6}" type="pres">
      <dgm:prSet presAssocID="{15186027-7DF9-46E1-9D9A-30E0D8579F0B}" presName="accent_5" presStyleCnt="0"/>
      <dgm:spPr/>
    </dgm:pt>
    <dgm:pt modelId="{33CC49EB-1E71-42AF-ABB9-FA5B544ADBEA}" type="pres">
      <dgm:prSet presAssocID="{15186027-7DF9-46E1-9D9A-30E0D8579F0B}" presName="accentRepeatNode" presStyleLbl="solidFgAcc1" presStyleIdx="4" presStyleCnt="6"/>
      <dgm:spPr/>
    </dgm:pt>
    <dgm:pt modelId="{A4F3ED78-59CF-4E9C-AFFF-3AFF093867FE}" type="pres">
      <dgm:prSet presAssocID="{58D79918-D7FD-4024-92B4-99B777F9B5DA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78910-882D-48C7-B7A0-A1A4A5DB3E91}" type="pres">
      <dgm:prSet presAssocID="{58D79918-D7FD-4024-92B4-99B777F9B5DA}" presName="accent_6" presStyleCnt="0"/>
      <dgm:spPr/>
    </dgm:pt>
    <dgm:pt modelId="{E120F3CF-5E7A-4D6D-9CDB-BE4C69F40F2B}" type="pres">
      <dgm:prSet presAssocID="{58D79918-D7FD-4024-92B4-99B777F9B5DA}" presName="accentRepeatNode" presStyleLbl="solidFgAcc1" presStyleIdx="5" presStyleCnt="6"/>
      <dgm:spPr/>
    </dgm:pt>
  </dgm:ptLst>
  <dgm:cxnLst>
    <dgm:cxn modelId="{CA845E9E-0AC6-4D2D-A0E0-E6BEB69BAFF7}" srcId="{333BD206-A751-4146-93D5-B798A5DA3056}" destId="{A1298F54-5B90-4E78-8C93-A0C10E08DB9E}" srcOrd="2" destOrd="0" parTransId="{BB8EF4B7-D1BF-47A9-862F-31D496FFC470}" sibTransId="{BD57A474-7AF3-46EC-BA87-4F076F3A3EE2}"/>
    <dgm:cxn modelId="{37716F7E-AF04-499E-B255-57564A146A31}" srcId="{333BD206-A751-4146-93D5-B798A5DA3056}" destId="{15186027-7DF9-46E1-9D9A-30E0D8579F0B}" srcOrd="4" destOrd="0" parTransId="{ED09A5F5-8637-4F8C-A123-888B520C7AA9}" sibTransId="{1EAB2F74-5C13-4703-A53C-C442997DD89E}"/>
    <dgm:cxn modelId="{512D155C-277E-40E2-AA41-E6DCEB553C5A}" type="presOf" srcId="{333BD206-A751-4146-93D5-B798A5DA3056}" destId="{E9C73456-5E27-4731-B510-1F747DB821EA}" srcOrd="0" destOrd="0" presId="urn:microsoft.com/office/officeart/2008/layout/VerticalCurvedList"/>
    <dgm:cxn modelId="{6F3F39F6-BC62-4509-BF85-73881AFC7092}" srcId="{333BD206-A751-4146-93D5-B798A5DA3056}" destId="{D45EE3EE-8D57-4C6D-A648-66C2F70CA700}" srcOrd="0" destOrd="0" parTransId="{242B6DF2-9252-40D2-8A13-E114C38ED9A4}" sibTransId="{E75EAA7C-E5E3-4F16-914B-2CD0604B0C43}"/>
    <dgm:cxn modelId="{9F0B80A5-EDE5-4634-98EB-EBE7564C029B}" type="presOf" srcId="{D45EE3EE-8D57-4C6D-A648-66C2F70CA700}" destId="{6B7F6FBA-9054-4D5E-9484-E25F0362EEFB}" srcOrd="0" destOrd="0" presId="urn:microsoft.com/office/officeart/2008/layout/VerticalCurvedList"/>
    <dgm:cxn modelId="{A29DA4EF-AF11-499E-A6CD-68E2E750AE7E}" srcId="{333BD206-A751-4146-93D5-B798A5DA3056}" destId="{8190D3FD-69D9-4986-9A0F-B39F96FF9898}" srcOrd="1" destOrd="0" parTransId="{3C9A2892-0A73-4C93-A201-C9387354BA4E}" sibTransId="{6D628AFC-6870-4BB7-B0F3-8C884A7E54E4}"/>
    <dgm:cxn modelId="{A529A52F-FFF4-4E53-BC8C-7F7666524965}" type="presOf" srcId="{15186027-7DF9-46E1-9D9A-30E0D8579F0B}" destId="{83411B46-DFB2-4614-B914-26A7EB7665F6}" srcOrd="0" destOrd="0" presId="urn:microsoft.com/office/officeart/2008/layout/VerticalCurvedList"/>
    <dgm:cxn modelId="{10334C0F-71D5-4D9B-B478-654C4D52E384}" type="presOf" srcId="{8190D3FD-69D9-4986-9A0F-B39F96FF9898}" destId="{796C676A-B048-49CF-BB91-E3DFE0B712EA}" srcOrd="0" destOrd="0" presId="urn:microsoft.com/office/officeart/2008/layout/VerticalCurvedList"/>
    <dgm:cxn modelId="{0844531A-6BA3-4ED0-878E-6D7BDF524802}" srcId="{333BD206-A751-4146-93D5-B798A5DA3056}" destId="{58D79918-D7FD-4024-92B4-99B777F9B5DA}" srcOrd="5" destOrd="0" parTransId="{3EDE59CB-2BE2-45DF-8664-6B21FBB74E82}" sibTransId="{870AAA5B-EAD8-4756-B0C5-AA4AB90758F6}"/>
    <dgm:cxn modelId="{1E0D5222-F756-450E-AEB4-9D0B68B0A5ED}" srcId="{333BD206-A751-4146-93D5-B798A5DA3056}" destId="{3221017F-CBFE-451C-917C-CD66F273B1DD}" srcOrd="3" destOrd="0" parTransId="{091A5A8D-FF36-4060-9E19-240BC49DAA60}" sibTransId="{004BBACF-8422-4E40-B7FA-D7FCE1BC15B2}"/>
    <dgm:cxn modelId="{4C54E79F-9FDC-4255-B729-1AFFF6ACA913}" type="presOf" srcId="{3221017F-CBFE-451C-917C-CD66F273B1DD}" destId="{B7B1F716-164F-4AC4-9FDF-8D125F67735F}" srcOrd="0" destOrd="0" presId="urn:microsoft.com/office/officeart/2008/layout/VerticalCurvedList"/>
    <dgm:cxn modelId="{8B4D4165-B50A-45FE-BEFD-977A6644D2F2}" type="presOf" srcId="{A1298F54-5B90-4E78-8C93-A0C10E08DB9E}" destId="{E8DF39DC-7E73-4EC2-8FD9-F175AE1B8817}" srcOrd="0" destOrd="0" presId="urn:microsoft.com/office/officeart/2008/layout/VerticalCurvedList"/>
    <dgm:cxn modelId="{74C9B076-4A3D-4125-A311-4E880C9AE5D4}" type="presOf" srcId="{58D79918-D7FD-4024-92B4-99B777F9B5DA}" destId="{A4F3ED78-59CF-4E9C-AFFF-3AFF093867FE}" srcOrd="0" destOrd="0" presId="urn:microsoft.com/office/officeart/2008/layout/VerticalCurvedList"/>
    <dgm:cxn modelId="{BF3A5425-C16C-4CE4-BF18-FC2F223D1674}" type="presOf" srcId="{E75EAA7C-E5E3-4F16-914B-2CD0604B0C43}" destId="{F52868D8-4876-4AEF-9CF4-6AFDE0EA99F5}" srcOrd="0" destOrd="0" presId="urn:microsoft.com/office/officeart/2008/layout/VerticalCurvedList"/>
    <dgm:cxn modelId="{2637FC93-8192-4DF4-9701-7B86E4E32C38}" type="presParOf" srcId="{E9C73456-5E27-4731-B510-1F747DB821EA}" destId="{4AD2A23B-DB47-48CE-9F3C-651DE7D5AB27}" srcOrd="0" destOrd="0" presId="urn:microsoft.com/office/officeart/2008/layout/VerticalCurvedList"/>
    <dgm:cxn modelId="{FF9BB6C5-B394-4C84-81DB-B4031D226A42}" type="presParOf" srcId="{4AD2A23B-DB47-48CE-9F3C-651DE7D5AB27}" destId="{3D0064E2-2328-4057-8D2F-F8E051997417}" srcOrd="0" destOrd="0" presId="urn:microsoft.com/office/officeart/2008/layout/VerticalCurvedList"/>
    <dgm:cxn modelId="{70B58922-2FE6-4F1B-A6F4-AD4769F75BCF}" type="presParOf" srcId="{3D0064E2-2328-4057-8D2F-F8E051997417}" destId="{78CBB317-7F1B-41F7-834B-5EB690422F76}" srcOrd="0" destOrd="0" presId="urn:microsoft.com/office/officeart/2008/layout/VerticalCurvedList"/>
    <dgm:cxn modelId="{E51EF692-C95D-4FD1-AB9B-2FCB5540B9E5}" type="presParOf" srcId="{3D0064E2-2328-4057-8D2F-F8E051997417}" destId="{F52868D8-4876-4AEF-9CF4-6AFDE0EA99F5}" srcOrd="1" destOrd="0" presId="urn:microsoft.com/office/officeart/2008/layout/VerticalCurvedList"/>
    <dgm:cxn modelId="{98F2755B-5DDA-4D80-A8FD-5898535290C3}" type="presParOf" srcId="{3D0064E2-2328-4057-8D2F-F8E051997417}" destId="{95BA576A-2A2D-4053-AAAC-F23E26C371F2}" srcOrd="2" destOrd="0" presId="urn:microsoft.com/office/officeart/2008/layout/VerticalCurvedList"/>
    <dgm:cxn modelId="{37758B72-114C-4E3D-ABE4-52E3C129CF02}" type="presParOf" srcId="{3D0064E2-2328-4057-8D2F-F8E051997417}" destId="{4DC6D11E-10D9-4853-ABC4-02674A169FBF}" srcOrd="3" destOrd="0" presId="urn:microsoft.com/office/officeart/2008/layout/VerticalCurvedList"/>
    <dgm:cxn modelId="{7CFB09A8-139D-4CE2-B3D3-CED7ABF2B3DD}" type="presParOf" srcId="{4AD2A23B-DB47-48CE-9F3C-651DE7D5AB27}" destId="{6B7F6FBA-9054-4D5E-9484-E25F0362EEFB}" srcOrd="1" destOrd="0" presId="urn:microsoft.com/office/officeart/2008/layout/VerticalCurvedList"/>
    <dgm:cxn modelId="{ACDD9412-E8E8-499D-8F9D-178E7DC1FFA3}" type="presParOf" srcId="{4AD2A23B-DB47-48CE-9F3C-651DE7D5AB27}" destId="{92A061A8-A47C-4164-A267-2663CB642DD7}" srcOrd="2" destOrd="0" presId="urn:microsoft.com/office/officeart/2008/layout/VerticalCurvedList"/>
    <dgm:cxn modelId="{F7261C73-9316-4C6F-A207-BE3FA4179A60}" type="presParOf" srcId="{92A061A8-A47C-4164-A267-2663CB642DD7}" destId="{5BCAD272-BDCE-4A3B-9B8B-8624FD3C4BA4}" srcOrd="0" destOrd="0" presId="urn:microsoft.com/office/officeart/2008/layout/VerticalCurvedList"/>
    <dgm:cxn modelId="{0ED4B1A7-B1B7-4C1B-8B1D-48DBA25B2691}" type="presParOf" srcId="{4AD2A23B-DB47-48CE-9F3C-651DE7D5AB27}" destId="{796C676A-B048-49CF-BB91-E3DFE0B712EA}" srcOrd="3" destOrd="0" presId="urn:microsoft.com/office/officeart/2008/layout/VerticalCurvedList"/>
    <dgm:cxn modelId="{CAC76C43-7F96-48BA-B320-68D06668BE16}" type="presParOf" srcId="{4AD2A23B-DB47-48CE-9F3C-651DE7D5AB27}" destId="{3EB18812-C65A-4420-A5BF-DBD7EC36EBDF}" srcOrd="4" destOrd="0" presId="urn:microsoft.com/office/officeart/2008/layout/VerticalCurvedList"/>
    <dgm:cxn modelId="{64154C4F-B13C-4089-AAF8-7A632E8A2BB9}" type="presParOf" srcId="{3EB18812-C65A-4420-A5BF-DBD7EC36EBDF}" destId="{815920D2-6382-4CCF-A8E4-A1881A808A4D}" srcOrd="0" destOrd="0" presId="urn:microsoft.com/office/officeart/2008/layout/VerticalCurvedList"/>
    <dgm:cxn modelId="{08DECC39-8353-4367-84D3-C3F1B415A216}" type="presParOf" srcId="{4AD2A23B-DB47-48CE-9F3C-651DE7D5AB27}" destId="{E8DF39DC-7E73-4EC2-8FD9-F175AE1B8817}" srcOrd="5" destOrd="0" presId="urn:microsoft.com/office/officeart/2008/layout/VerticalCurvedList"/>
    <dgm:cxn modelId="{C338A89E-B47B-4F55-88F6-EB92A8DF25FB}" type="presParOf" srcId="{4AD2A23B-DB47-48CE-9F3C-651DE7D5AB27}" destId="{CA71C801-538C-437E-9EBB-C2A1059BE17E}" srcOrd="6" destOrd="0" presId="urn:microsoft.com/office/officeart/2008/layout/VerticalCurvedList"/>
    <dgm:cxn modelId="{C3742C0F-F9D7-4803-A2F8-7A41ACD3E44F}" type="presParOf" srcId="{CA71C801-538C-437E-9EBB-C2A1059BE17E}" destId="{3AC33D6A-6294-45A8-810A-7FB977B5BFA0}" srcOrd="0" destOrd="0" presId="urn:microsoft.com/office/officeart/2008/layout/VerticalCurvedList"/>
    <dgm:cxn modelId="{2BE8778B-98D7-495F-B993-64F1425BCD3A}" type="presParOf" srcId="{4AD2A23B-DB47-48CE-9F3C-651DE7D5AB27}" destId="{B7B1F716-164F-4AC4-9FDF-8D125F67735F}" srcOrd="7" destOrd="0" presId="urn:microsoft.com/office/officeart/2008/layout/VerticalCurvedList"/>
    <dgm:cxn modelId="{EBEC5BBB-7B77-45CF-A164-34D54699FD84}" type="presParOf" srcId="{4AD2A23B-DB47-48CE-9F3C-651DE7D5AB27}" destId="{F0F5B669-06D8-4557-8591-B13E59B78488}" srcOrd="8" destOrd="0" presId="urn:microsoft.com/office/officeart/2008/layout/VerticalCurvedList"/>
    <dgm:cxn modelId="{F0DF402E-BE6F-4DA0-9670-085C682A28B5}" type="presParOf" srcId="{F0F5B669-06D8-4557-8591-B13E59B78488}" destId="{477E8CF3-26D2-4AB3-99CC-B4F2A163607C}" srcOrd="0" destOrd="0" presId="urn:microsoft.com/office/officeart/2008/layout/VerticalCurvedList"/>
    <dgm:cxn modelId="{254AA4A0-CB78-40C0-8954-293F205AF7F6}" type="presParOf" srcId="{4AD2A23B-DB47-48CE-9F3C-651DE7D5AB27}" destId="{83411B46-DFB2-4614-B914-26A7EB7665F6}" srcOrd="9" destOrd="0" presId="urn:microsoft.com/office/officeart/2008/layout/VerticalCurvedList"/>
    <dgm:cxn modelId="{FD4A8280-66F6-41B3-AB79-A8DA0BA64ACF}" type="presParOf" srcId="{4AD2A23B-DB47-48CE-9F3C-651DE7D5AB27}" destId="{DFAD566B-5DF6-4E9D-B893-F62F149D1CF6}" srcOrd="10" destOrd="0" presId="urn:microsoft.com/office/officeart/2008/layout/VerticalCurvedList"/>
    <dgm:cxn modelId="{E0FF4C24-D1F0-4D7B-AE06-57F0247DC9C0}" type="presParOf" srcId="{DFAD566B-5DF6-4E9D-B893-F62F149D1CF6}" destId="{33CC49EB-1E71-42AF-ABB9-FA5B544ADBEA}" srcOrd="0" destOrd="0" presId="urn:microsoft.com/office/officeart/2008/layout/VerticalCurvedList"/>
    <dgm:cxn modelId="{EFAC490D-46B1-48BD-B5E9-4AB58F65A2D4}" type="presParOf" srcId="{4AD2A23B-DB47-48CE-9F3C-651DE7D5AB27}" destId="{A4F3ED78-59CF-4E9C-AFFF-3AFF093867FE}" srcOrd="11" destOrd="0" presId="urn:microsoft.com/office/officeart/2008/layout/VerticalCurvedList"/>
    <dgm:cxn modelId="{A129B067-C4B1-4A51-A88F-014C24F288C9}" type="presParOf" srcId="{4AD2A23B-DB47-48CE-9F3C-651DE7D5AB27}" destId="{E7278910-882D-48C7-B7A0-A1A4A5DB3E91}" srcOrd="12" destOrd="0" presId="urn:microsoft.com/office/officeart/2008/layout/VerticalCurvedList"/>
    <dgm:cxn modelId="{CEE27303-E397-4A06-BF69-240884BC69AB}" type="presParOf" srcId="{E7278910-882D-48C7-B7A0-A1A4A5DB3E91}" destId="{E120F3CF-5E7A-4D6D-9CDB-BE4C69F40F2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3D4F36-0BBD-4B19-9DBE-7146602A9FA0}" type="doc">
      <dgm:prSet loTypeId="urn:microsoft.com/office/officeart/2005/8/layout/b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A6C559D-5824-436E-8995-4A3D3781E380}">
      <dgm:prSet/>
      <dgm:spPr/>
      <dgm:t>
        <a:bodyPr/>
        <a:lstStyle/>
        <a:p>
          <a:pPr rtl="0"/>
          <a:r>
            <a:rPr lang="en-US" dirty="0" smtClean="0"/>
            <a:t>Past medical history</a:t>
          </a:r>
          <a:endParaRPr lang="en-US" dirty="0"/>
        </a:p>
      </dgm:t>
    </dgm:pt>
    <dgm:pt modelId="{DAB327E0-1FF7-40ED-8AF0-26CEE2C7D4E1}" type="parTrans" cxnId="{EFA7A1D2-3895-4D33-BD28-A7AB518E2B8C}">
      <dgm:prSet/>
      <dgm:spPr/>
      <dgm:t>
        <a:bodyPr/>
        <a:lstStyle/>
        <a:p>
          <a:endParaRPr lang="en-US"/>
        </a:p>
      </dgm:t>
    </dgm:pt>
    <dgm:pt modelId="{F0FBC3F1-B49C-403C-A220-8CA32DFBF043}" type="sibTrans" cxnId="{EFA7A1D2-3895-4D33-BD28-A7AB518E2B8C}">
      <dgm:prSet/>
      <dgm:spPr/>
      <dgm:t>
        <a:bodyPr/>
        <a:lstStyle/>
        <a:p>
          <a:endParaRPr lang="en-US"/>
        </a:p>
      </dgm:t>
    </dgm:pt>
    <dgm:pt modelId="{9AFA443D-4079-4593-94F1-378C86CB17D6}">
      <dgm:prSet/>
      <dgm:spPr/>
      <dgm:t>
        <a:bodyPr/>
        <a:lstStyle/>
        <a:p>
          <a:pPr rtl="0"/>
          <a:r>
            <a:rPr lang="en-US" smtClean="0"/>
            <a:t>Past problems, including those where medication was taken for an extended period of time</a:t>
          </a:r>
          <a:endParaRPr lang="en-US"/>
        </a:p>
      </dgm:t>
    </dgm:pt>
    <dgm:pt modelId="{1B06E01A-6E32-4265-8A6F-237E806F751D}" type="parTrans" cxnId="{A15CD213-7CE0-4F56-A5C6-70E529DB48C9}">
      <dgm:prSet/>
      <dgm:spPr/>
      <dgm:t>
        <a:bodyPr/>
        <a:lstStyle/>
        <a:p>
          <a:endParaRPr lang="en-US"/>
        </a:p>
      </dgm:t>
    </dgm:pt>
    <dgm:pt modelId="{4006050E-C377-4D57-8EC0-7DB42C9A479A}" type="sibTrans" cxnId="{A15CD213-7CE0-4F56-A5C6-70E529DB48C9}">
      <dgm:prSet/>
      <dgm:spPr/>
      <dgm:t>
        <a:bodyPr/>
        <a:lstStyle/>
        <a:p>
          <a:endParaRPr lang="en-US"/>
        </a:p>
      </dgm:t>
    </dgm:pt>
    <dgm:pt modelId="{E0B0A9EA-9713-4AC7-814C-C32C2CBDE4D9}">
      <dgm:prSet/>
      <dgm:spPr/>
      <dgm:t>
        <a:bodyPr/>
        <a:lstStyle/>
        <a:p>
          <a:pPr rtl="0"/>
          <a:r>
            <a:rPr lang="en-US" smtClean="0"/>
            <a:t>Previous surgeries</a:t>
          </a:r>
          <a:endParaRPr lang="en-US"/>
        </a:p>
      </dgm:t>
    </dgm:pt>
    <dgm:pt modelId="{10E96590-A762-4789-B1C6-BAE865C8C64C}" type="parTrans" cxnId="{688D3B66-9441-4067-968B-CD27E57627EC}">
      <dgm:prSet/>
      <dgm:spPr/>
      <dgm:t>
        <a:bodyPr/>
        <a:lstStyle/>
        <a:p>
          <a:endParaRPr lang="en-US"/>
        </a:p>
      </dgm:t>
    </dgm:pt>
    <dgm:pt modelId="{59F18059-5A77-4BD9-82DD-4BF2FBB9DAAE}" type="sibTrans" cxnId="{688D3B66-9441-4067-968B-CD27E57627EC}">
      <dgm:prSet/>
      <dgm:spPr/>
      <dgm:t>
        <a:bodyPr/>
        <a:lstStyle/>
        <a:p>
          <a:endParaRPr lang="en-US"/>
        </a:p>
      </dgm:t>
    </dgm:pt>
    <dgm:pt modelId="{F9577D7A-B695-4760-AF60-6CCEDA48C321}">
      <dgm:prSet/>
      <dgm:spPr/>
      <dgm:t>
        <a:bodyPr/>
        <a:lstStyle/>
        <a:p>
          <a:pPr rtl="0"/>
          <a:r>
            <a:rPr lang="en-US" smtClean="0"/>
            <a:t>Gynecologic history</a:t>
          </a:r>
          <a:endParaRPr lang="en-US"/>
        </a:p>
      </dgm:t>
    </dgm:pt>
    <dgm:pt modelId="{B487E424-36FD-4206-B12A-79340FF55C55}" type="parTrans" cxnId="{9E74C07F-5EAC-402D-A19C-72CFAF82527D}">
      <dgm:prSet/>
      <dgm:spPr/>
      <dgm:t>
        <a:bodyPr/>
        <a:lstStyle/>
        <a:p>
          <a:endParaRPr lang="en-US"/>
        </a:p>
      </dgm:t>
    </dgm:pt>
    <dgm:pt modelId="{AEB73D1E-4E70-4043-BC48-69C3A4D29424}" type="sibTrans" cxnId="{9E74C07F-5EAC-402D-A19C-72CFAF82527D}">
      <dgm:prSet/>
      <dgm:spPr/>
      <dgm:t>
        <a:bodyPr/>
        <a:lstStyle/>
        <a:p>
          <a:endParaRPr lang="en-US"/>
        </a:p>
      </dgm:t>
    </dgm:pt>
    <dgm:pt modelId="{E7ED3F0A-6319-4747-8B2E-F575E59DE0A7}">
      <dgm:prSet/>
      <dgm:spPr/>
      <dgm:t>
        <a:bodyPr/>
        <a:lstStyle/>
        <a:p>
          <a:pPr rtl="0"/>
          <a:r>
            <a:rPr lang="en-US" smtClean="0"/>
            <a:t>Allergies (drugs, latex, seasonal)</a:t>
          </a:r>
          <a:endParaRPr lang="en-US"/>
        </a:p>
      </dgm:t>
    </dgm:pt>
    <dgm:pt modelId="{2AB85E1D-39FB-4B8D-83E8-D9288D22768F}" type="parTrans" cxnId="{11F75850-3B97-491B-81DA-62FE35B36FD2}">
      <dgm:prSet/>
      <dgm:spPr/>
      <dgm:t>
        <a:bodyPr/>
        <a:lstStyle/>
        <a:p>
          <a:endParaRPr lang="en-US"/>
        </a:p>
      </dgm:t>
    </dgm:pt>
    <dgm:pt modelId="{B8E54D89-05C8-4BDC-89E5-EEB1403DFE8C}" type="sibTrans" cxnId="{11F75850-3B97-491B-81DA-62FE35B36FD2}">
      <dgm:prSet/>
      <dgm:spPr/>
      <dgm:t>
        <a:bodyPr/>
        <a:lstStyle/>
        <a:p>
          <a:endParaRPr lang="en-US"/>
        </a:p>
      </dgm:t>
    </dgm:pt>
    <dgm:pt modelId="{51D13083-31E0-4F78-9DC4-378F9BA81C69}">
      <dgm:prSet/>
      <dgm:spPr/>
      <dgm:t>
        <a:bodyPr/>
        <a:lstStyle/>
        <a:p>
          <a:pPr rtl="0"/>
          <a:r>
            <a:rPr lang="en-US" smtClean="0"/>
            <a:t>Any current symptoms/conditions she is having</a:t>
          </a:r>
          <a:endParaRPr lang="en-US"/>
        </a:p>
      </dgm:t>
    </dgm:pt>
    <dgm:pt modelId="{67525A69-59B9-47CF-B2CE-85691445FE65}" type="parTrans" cxnId="{15ACFE7C-6F70-493E-9ED8-AA16B574DDD5}">
      <dgm:prSet/>
      <dgm:spPr/>
      <dgm:t>
        <a:bodyPr/>
        <a:lstStyle/>
        <a:p>
          <a:endParaRPr lang="en-US"/>
        </a:p>
      </dgm:t>
    </dgm:pt>
    <dgm:pt modelId="{8B0E26B3-00BC-40DB-BDAE-01C441B4BD71}" type="sibTrans" cxnId="{15ACFE7C-6F70-493E-9ED8-AA16B574DDD5}">
      <dgm:prSet/>
      <dgm:spPr/>
      <dgm:t>
        <a:bodyPr/>
        <a:lstStyle/>
        <a:p>
          <a:endParaRPr lang="en-US"/>
        </a:p>
      </dgm:t>
    </dgm:pt>
    <dgm:pt modelId="{56C6CD12-D853-486C-BA6D-F39DA5141F5F}" type="pres">
      <dgm:prSet presAssocID="{653D4F36-0BBD-4B19-9DBE-7146602A9FA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CDB01C-2CA1-442B-9737-86E69123B7D1}" type="pres">
      <dgm:prSet presAssocID="{FA6C559D-5824-436E-8995-4A3D3781E38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D9DC4-2809-4925-BCB1-7C63966A4993}" type="pres">
      <dgm:prSet presAssocID="{F0FBC3F1-B49C-403C-A220-8CA32DFBF04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5833AB7-0CED-479B-9827-82F238EAC36C}" type="pres">
      <dgm:prSet presAssocID="{F0FBC3F1-B49C-403C-A220-8CA32DFBF043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8E2B500D-6F2F-4A85-8728-90989280A290}" type="pres">
      <dgm:prSet presAssocID="{9AFA443D-4079-4593-94F1-378C86CB17D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721B3E-7347-4BF9-AC9E-C6B9035B0E44}" type="pres">
      <dgm:prSet presAssocID="{4006050E-C377-4D57-8EC0-7DB42C9A479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659C2893-60D2-4B1D-B845-55484845955A}" type="pres">
      <dgm:prSet presAssocID="{4006050E-C377-4D57-8EC0-7DB42C9A479A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F471C10A-760F-4E1F-AA00-2DB61C832D28}" type="pres">
      <dgm:prSet presAssocID="{E0B0A9EA-9713-4AC7-814C-C32C2CBDE4D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EC78E-ABCE-4401-87C0-B92F35558C10}" type="pres">
      <dgm:prSet presAssocID="{59F18059-5A77-4BD9-82DD-4BF2FBB9DAA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5D60C5B-6A49-48FA-A6AA-56E3241DC562}" type="pres">
      <dgm:prSet presAssocID="{59F18059-5A77-4BD9-82DD-4BF2FBB9DAAE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1D60A638-D189-4DCE-92F1-17BE9DF3358D}" type="pres">
      <dgm:prSet presAssocID="{F9577D7A-B695-4760-AF60-6CCEDA48C32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0E12A-70EF-460D-8E8E-4CE4F70FD6DA}" type="pres">
      <dgm:prSet presAssocID="{AEB73D1E-4E70-4043-BC48-69C3A4D29424}" presName="sibTrans" presStyleLbl="sibTrans1D1" presStyleIdx="3" presStyleCnt="5"/>
      <dgm:spPr/>
      <dgm:t>
        <a:bodyPr/>
        <a:lstStyle/>
        <a:p>
          <a:endParaRPr lang="en-US"/>
        </a:p>
      </dgm:t>
    </dgm:pt>
    <dgm:pt modelId="{30E4912F-6895-46FD-A8CA-93554CABF132}" type="pres">
      <dgm:prSet presAssocID="{AEB73D1E-4E70-4043-BC48-69C3A4D29424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43858737-BE81-4CEB-86BB-485D04F58266}" type="pres">
      <dgm:prSet presAssocID="{E7ED3F0A-6319-4747-8B2E-F575E59DE0A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8F0DD-2A39-4337-8E8E-2A76FC79731A}" type="pres">
      <dgm:prSet presAssocID="{B8E54D89-05C8-4BDC-89E5-EEB1403DFE8C}" presName="sibTrans" presStyleLbl="sibTrans1D1" presStyleIdx="4" presStyleCnt="5"/>
      <dgm:spPr/>
      <dgm:t>
        <a:bodyPr/>
        <a:lstStyle/>
        <a:p>
          <a:endParaRPr lang="en-US"/>
        </a:p>
      </dgm:t>
    </dgm:pt>
    <dgm:pt modelId="{8AC4116A-8D66-4C83-811F-6B0DEF3EFD05}" type="pres">
      <dgm:prSet presAssocID="{B8E54D89-05C8-4BDC-89E5-EEB1403DFE8C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A4DA997E-FF9C-4D8E-A568-38AC539FDFE4}" type="pres">
      <dgm:prSet presAssocID="{51D13083-31E0-4F78-9DC4-378F9BA81C6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D67F6-7B0C-4EEE-88EB-CCD2292A09B5}" type="presOf" srcId="{B8E54D89-05C8-4BDC-89E5-EEB1403DFE8C}" destId="{BCE8F0DD-2A39-4337-8E8E-2A76FC79731A}" srcOrd="0" destOrd="0" presId="urn:microsoft.com/office/officeart/2005/8/layout/bProcess3"/>
    <dgm:cxn modelId="{ABCFFA36-63DA-44E4-8F51-96920D3EC145}" type="presOf" srcId="{4006050E-C377-4D57-8EC0-7DB42C9A479A}" destId="{C2721B3E-7347-4BF9-AC9E-C6B9035B0E44}" srcOrd="0" destOrd="0" presId="urn:microsoft.com/office/officeart/2005/8/layout/bProcess3"/>
    <dgm:cxn modelId="{F559B21D-299F-4C5E-84C7-9AC61BC615C8}" type="presOf" srcId="{653D4F36-0BBD-4B19-9DBE-7146602A9FA0}" destId="{56C6CD12-D853-486C-BA6D-F39DA5141F5F}" srcOrd="0" destOrd="0" presId="urn:microsoft.com/office/officeart/2005/8/layout/bProcess3"/>
    <dgm:cxn modelId="{78FB0C46-5AE0-40AA-987D-F7EACED49C9A}" type="presOf" srcId="{59F18059-5A77-4BD9-82DD-4BF2FBB9DAAE}" destId="{5DCEC78E-ABCE-4401-87C0-B92F35558C10}" srcOrd="0" destOrd="0" presId="urn:microsoft.com/office/officeart/2005/8/layout/bProcess3"/>
    <dgm:cxn modelId="{15ACFE7C-6F70-493E-9ED8-AA16B574DDD5}" srcId="{653D4F36-0BBD-4B19-9DBE-7146602A9FA0}" destId="{51D13083-31E0-4F78-9DC4-378F9BA81C69}" srcOrd="5" destOrd="0" parTransId="{67525A69-59B9-47CF-B2CE-85691445FE65}" sibTransId="{8B0E26B3-00BC-40DB-BDAE-01C441B4BD71}"/>
    <dgm:cxn modelId="{0AAF2AA2-E615-44DC-ADBE-6AA2A5DEE905}" type="presOf" srcId="{E0B0A9EA-9713-4AC7-814C-C32C2CBDE4D9}" destId="{F471C10A-760F-4E1F-AA00-2DB61C832D28}" srcOrd="0" destOrd="0" presId="urn:microsoft.com/office/officeart/2005/8/layout/bProcess3"/>
    <dgm:cxn modelId="{A15CD213-7CE0-4F56-A5C6-70E529DB48C9}" srcId="{653D4F36-0BBD-4B19-9DBE-7146602A9FA0}" destId="{9AFA443D-4079-4593-94F1-378C86CB17D6}" srcOrd="1" destOrd="0" parTransId="{1B06E01A-6E32-4265-8A6F-237E806F751D}" sibTransId="{4006050E-C377-4D57-8EC0-7DB42C9A479A}"/>
    <dgm:cxn modelId="{9299C945-2463-4F83-BEC7-B900F71ADFB8}" type="presOf" srcId="{59F18059-5A77-4BD9-82DD-4BF2FBB9DAAE}" destId="{15D60C5B-6A49-48FA-A6AA-56E3241DC562}" srcOrd="1" destOrd="0" presId="urn:microsoft.com/office/officeart/2005/8/layout/bProcess3"/>
    <dgm:cxn modelId="{518CEE6C-54CB-49EF-B7E2-88FBD91D440E}" type="presOf" srcId="{B8E54D89-05C8-4BDC-89E5-EEB1403DFE8C}" destId="{8AC4116A-8D66-4C83-811F-6B0DEF3EFD05}" srcOrd="1" destOrd="0" presId="urn:microsoft.com/office/officeart/2005/8/layout/bProcess3"/>
    <dgm:cxn modelId="{688D3B66-9441-4067-968B-CD27E57627EC}" srcId="{653D4F36-0BBD-4B19-9DBE-7146602A9FA0}" destId="{E0B0A9EA-9713-4AC7-814C-C32C2CBDE4D9}" srcOrd="2" destOrd="0" parTransId="{10E96590-A762-4789-B1C6-BAE865C8C64C}" sibTransId="{59F18059-5A77-4BD9-82DD-4BF2FBB9DAAE}"/>
    <dgm:cxn modelId="{9E74C07F-5EAC-402D-A19C-72CFAF82527D}" srcId="{653D4F36-0BBD-4B19-9DBE-7146602A9FA0}" destId="{F9577D7A-B695-4760-AF60-6CCEDA48C321}" srcOrd="3" destOrd="0" parTransId="{B487E424-36FD-4206-B12A-79340FF55C55}" sibTransId="{AEB73D1E-4E70-4043-BC48-69C3A4D29424}"/>
    <dgm:cxn modelId="{EFA7A1D2-3895-4D33-BD28-A7AB518E2B8C}" srcId="{653D4F36-0BBD-4B19-9DBE-7146602A9FA0}" destId="{FA6C559D-5824-436E-8995-4A3D3781E380}" srcOrd="0" destOrd="0" parTransId="{DAB327E0-1FF7-40ED-8AF0-26CEE2C7D4E1}" sibTransId="{F0FBC3F1-B49C-403C-A220-8CA32DFBF043}"/>
    <dgm:cxn modelId="{0136F5DB-6118-47E7-AB18-49CEABBEEF7D}" type="presOf" srcId="{9AFA443D-4079-4593-94F1-378C86CB17D6}" destId="{8E2B500D-6F2F-4A85-8728-90989280A290}" srcOrd="0" destOrd="0" presId="urn:microsoft.com/office/officeart/2005/8/layout/bProcess3"/>
    <dgm:cxn modelId="{11F75850-3B97-491B-81DA-62FE35B36FD2}" srcId="{653D4F36-0BBD-4B19-9DBE-7146602A9FA0}" destId="{E7ED3F0A-6319-4747-8B2E-F575E59DE0A7}" srcOrd="4" destOrd="0" parTransId="{2AB85E1D-39FB-4B8D-83E8-D9288D22768F}" sibTransId="{B8E54D89-05C8-4BDC-89E5-EEB1403DFE8C}"/>
    <dgm:cxn modelId="{28D332A0-3E03-4886-98C6-CAA268A86132}" type="presOf" srcId="{E7ED3F0A-6319-4747-8B2E-F575E59DE0A7}" destId="{43858737-BE81-4CEB-86BB-485D04F58266}" srcOrd="0" destOrd="0" presId="urn:microsoft.com/office/officeart/2005/8/layout/bProcess3"/>
    <dgm:cxn modelId="{6A016C36-63BA-46C7-9ABC-A865369E3A3B}" type="presOf" srcId="{4006050E-C377-4D57-8EC0-7DB42C9A479A}" destId="{659C2893-60D2-4B1D-B845-55484845955A}" srcOrd="1" destOrd="0" presId="urn:microsoft.com/office/officeart/2005/8/layout/bProcess3"/>
    <dgm:cxn modelId="{BAC3FACF-E75E-44EF-B99D-88D9C9A2194E}" type="presOf" srcId="{AEB73D1E-4E70-4043-BC48-69C3A4D29424}" destId="{30E4912F-6895-46FD-A8CA-93554CABF132}" srcOrd="1" destOrd="0" presId="urn:microsoft.com/office/officeart/2005/8/layout/bProcess3"/>
    <dgm:cxn modelId="{0A0834B7-4CD6-474B-8889-BCF7E38AE92D}" type="presOf" srcId="{F0FBC3F1-B49C-403C-A220-8CA32DFBF043}" destId="{C5833AB7-0CED-479B-9827-82F238EAC36C}" srcOrd="1" destOrd="0" presId="urn:microsoft.com/office/officeart/2005/8/layout/bProcess3"/>
    <dgm:cxn modelId="{B4BB33B7-615C-4E5F-A3B2-25EAC5CF2AA2}" type="presOf" srcId="{F9577D7A-B695-4760-AF60-6CCEDA48C321}" destId="{1D60A638-D189-4DCE-92F1-17BE9DF3358D}" srcOrd="0" destOrd="0" presId="urn:microsoft.com/office/officeart/2005/8/layout/bProcess3"/>
    <dgm:cxn modelId="{CD71F2F5-FB90-4D01-BF0F-D4BCF0681C6E}" type="presOf" srcId="{FA6C559D-5824-436E-8995-4A3D3781E380}" destId="{2ECDB01C-2CA1-442B-9737-86E69123B7D1}" srcOrd="0" destOrd="0" presId="urn:microsoft.com/office/officeart/2005/8/layout/bProcess3"/>
    <dgm:cxn modelId="{A6B844A2-E05E-4D5A-9194-A60D7C216C16}" type="presOf" srcId="{F0FBC3F1-B49C-403C-A220-8CA32DFBF043}" destId="{BB6D9DC4-2809-4925-BCB1-7C63966A4993}" srcOrd="0" destOrd="0" presId="urn:microsoft.com/office/officeart/2005/8/layout/bProcess3"/>
    <dgm:cxn modelId="{81A3C57D-29AC-48A3-9D23-298FE5B9FEED}" type="presOf" srcId="{AEB73D1E-4E70-4043-BC48-69C3A4D29424}" destId="{90C0E12A-70EF-460D-8E8E-4CE4F70FD6DA}" srcOrd="0" destOrd="0" presId="urn:microsoft.com/office/officeart/2005/8/layout/bProcess3"/>
    <dgm:cxn modelId="{0480B385-B846-4C83-A628-F3660F90BB0A}" type="presOf" srcId="{51D13083-31E0-4F78-9DC4-378F9BA81C69}" destId="{A4DA997E-FF9C-4D8E-A568-38AC539FDFE4}" srcOrd="0" destOrd="0" presId="urn:microsoft.com/office/officeart/2005/8/layout/bProcess3"/>
    <dgm:cxn modelId="{9AB41FB2-C7B9-4B67-95BC-DD2CAB925D80}" type="presParOf" srcId="{56C6CD12-D853-486C-BA6D-F39DA5141F5F}" destId="{2ECDB01C-2CA1-442B-9737-86E69123B7D1}" srcOrd="0" destOrd="0" presId="urn:microsoft.com/office/officeart/2005/8/layout/bProcess3"/>
    <dgm:cxn modelId="{E610B275-525B-4418-8911-3677B1DAA2DC}" type="presParOf" srcId="{56C6CD12-D853-486C-BA6D-F39DA5141F5F}" destId="{BB6D9DC4-2809-4925-BCB1-7C63966A4993}" srcOrd="1" destOrd="0" presId="urn:microsoft.com/office/officeart/2005/8/layout/bProcess3"/>
    <dgm:cxn modelId="{ABBB5066-8465-4C89-8370-22ABDAF8411F}" type="presParOf" srcId="{BB6D9DC4-2809-4925-BCB1-7C63966A4993}" destId="{C5833AB7-0CED-479B-9827-82F238EAC36C}" srcOrd="0" destOrd="0" presId="urn:microsoft.com/office/officeart/2005/8/layout/bProcess3"/>
    <dgm:cxn modelId="{BB6BB5A2-23C1-4023-851C-589DAC01F808}" type="presParOf" srcId="{56C6CD12-D853-486C-BA6D-F39DA5141F5F}" destId="{8E2B500D-6F2F-4A85-8728-90989280A290}" srcOrd="2" destOrd="0" presId="urn:microsoft.com/office/officeart/2005/8/layout/bProcess3"/>
    <dgm:cxn modelId="{E2992131-6FBA-4A4F-91EF-C1CE6F4847DE}" type="presParOf" srcId="{56C6CD12-D853-486C-BA6D-F39DA5141F5F}" destId="{C2721B3E-7347-4BF9-AC9E-C6B9035B0E44}" srcOrd="3" destOrd="0" presId="urn:microsoft.com/office/officeart/2005/8/layout/bProcess3"/>
    <dgm:cxn modelId="{1E08F3F0-8047-4020-BCB0-2B65712931BB}" type="presParOf" srcId="{C2721B3E-7347-4BF9-AC9E-C6B9035B0E44}" destId="{659C2893-60D2-4B1D-B845-55484845955A}" srcOrd="0" destOrd="0" presId="urn:microsoft.com/office/officeart/2005/8/layout/bProcess3"/>
    <dgm:cxn modelId="{DA1558A7-81F7-4BCB-85EF-B3C85CD35870}" type="presParOf" srcId="{56C6CD12-D853-486C-BA6D-F39DA5141F5F}" destId="{F471C10A-760F-4E1F-AA00-2DB61C832D28}" srcOrd="4" destOrd="0" presId="urn:microsoft.com/office/officeart/2005/8/layout/bProcess3"/>
    <dgm:cxn modelId="{2B576381-244B-4371-AFE3-506418418FC3}" type="presParOf" srcId="{56C6CD12-D853-486C-BA6D-F39DA5141F5F}" destId="{5DCEC78E-ABCE-4401-87C0-B92F35558C10}" srcOrd="5" destOrd="0" presId="urn:microsoft.com/office/officeart/2005/8/layout/bProcess3"/>
    <dgm:cxn modelId="{4333A3B0-6342-4AB1-AC71-44C635BFDA1E}" type="presParOf" srcId="{5DCEC78E-ABCE-4401-87C0-B92F35558C10}" destId="{15D60C5B-6A49-48FA-A6AA-56E3241DC562}" srcOrd="0" destOrd="0" presId="urn:microsoft.com/office/officeart/2005/8/layout/bProcess3"/>
    <dgm:cxn modelId="{E3682BA6-791E-4244-BD10-1CD80D4B6B09}" type="presParOf" srcId="{56C6CD12-D853-486C-BA6D-F39DA5141F5F}" destId="{1D60A638-D189-4DCE-92F1-17BE9DF3358D}" srcOrd="6" destOrd="0" presId="urn:microsoft.com/office/officeart/2005/8/layout/bProcess3"/>
    <dgm:cxn modelId="{AE7BBA03-4506-440C-987F-4C32C810F377}" type="presParOf" srcId="{56C6CD12-D853-486C-BA6D-F39DA5141F5F}" destId="{90C0E12A-70EF-460D-8E8E-4CE4F70FD6DA}" srcOrd="7" destOrd="0" presId="urn:microsoft.com/office/officeart/2005/8/layout/bProcess3"/>
    <dgm:cxn modelId="{890D2DFE-8C3F-4B9D-95CD-D032A806AA6B}" type="presParOf" srcId="{90C0E12A-70EF-460D-8E8E-4CE4F70FD6DA}" destId="{30E4912F-6895-46FD-A8CA-93554CABF132}" srcOrd="0" destOrd="0" presId="urn:microsoft.com/office/officeart/2005/8/layout/bProcess3"/>
    <dgm:cxn modelId="{767CE58A-6BA7-4C8B-85BB-56B8C7AA1D8D}" type="presParOf" srcId="{56C6CD12-D853-486C-BA6D-F39DA5141F5F}" destId="{43858737-BE81-4CEB-86BB-485D04F58266}" srcOrd="8" destOrd="0" presId="urn:microsoft.com/office/officeart/2005/8/layout/bProcess3"/>
    <dgm:cxn modelId="{E6FF41C8-94F1-4209-8841-83BEC420A5CF}" type="presParOf" srcId="{56C6CD12-D853-486C-BA6D-F39DA5141F5F}" destId="{BCE8F0DD-2A39-4337-8E8E-2A76FC79731A}" srcOrd="9" destOrd="0" presId="urn:microsoft.com/office/officeart/2005/8/layout/bProcess3"/>
    <dgm:cxn modelId="{62CDF092-7CE4-41E6-838A-BC7B4D6D551A}" type="presParOf" srcId="{BCE8F0DD-2A39-4337-8E8E-2A76FC79731A}" destId="{8AC4116A-8D66-4C83-811F-6B0DEF3EFD05}" srcOrd="0" destOrd="0" presId="urn:microsoft.com/office/officeart/2005/8/layout/bProcess3"/>
    <dgm:cxn modelId="{7C22D75C-3957-4DB2-98E7-371248E5904B}" type="presParOf" srcId="{56C6CD12-D853-486C-BA6D-F39DA5141F5F}" destId="{A4DA997E-FF9C-4D8E-A568-38AC539FDFE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52C567-BB1F-4959-9982-4684D15AFB39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6AC9184-7439-4224-9211-DA05362D303F}">
      <dgm:prSet/>
      <dgm:spPr/>
      <dgm:t>
        <a:bodyPr/>
        <a:lstStyle/>
        <a:p>
          <a:pPr rtl="0"/>
          <a:r>
            <a:rPr lang="en-US" smtClean="0"/>
            <a:t>Documented at Screening </a:t>
          </a:r>
          <a:endParaRPr lang="en-US"/>
        </a:p>
      </dgm:t>
    </dgm:pt>
    <dgm:pt modelId="{B6E63B5F-FC95-46BF-9E2A-BD6753725C6A}" type="parTrans" cxnId="{A77A3593-EBB9-408A-A6FC-804BA33673FF}">
      <dgm:prSet/>
      <dgm:spPr/>
      <dgm:t>
        <a:bodyPr/>
        <a:lstStyle/>
        <a:p>
          <a:endParaRPr lang="en-US"/>
        </a:p>
      </dgm:t>
    </dgm:pt>
    <dgm:pt modelId="{20C86673-FDED-4691-8D61-63B167283C78}" type="sibTrans" cxnId="{A77A3593-EBB9-408A-A6FC-804BA33673FF}">
      <dgm:prSet/>
      <dgm:spPr/>
      <dgm:t>
        <a:bodyPr/>
        <a:lstStyle/>
        <a:p>
          <a:endParaRPr lang="en-US"/>
        </a:p>
      </dgm:t>
    </dgm:pt>
    <dgm:pt modelId="{8AF2173D-499A-44EB-9A17-79B87261B6A9}">
      <dgm:prSet/>
      <dgm:spPr/>
      <dgm:t>
        <a:bodyPr/>
        <a:lstStyle/>
        <a:p>
          <a:pPr rtl="0"/>
          <a:r>
            <a:rPr lang="en-US" dirty="0" smtClean="0"/>
            <a:t>Reviewed/updated at Enrollment  </a:t>
          </a:r>
          <a:endParaRPr lang="en-US" dirty="0"/>
        </a:p>
      </dgm:t>
    </dgm:pt>
    <dgm:pt modelId="{42E5ADA1-3EEF-46B4-89F9-6EC13CE340BB}" type="parTrans" cxnId="{764A7B3F-AB80-4BE0-AD4D-2F3E09A4D1F1}">
      <dgm:prSet/>
      <dgm:spPr/>
      <dgm:t>
        <a:bodyPr/>
        <a:lstStyle/>
        <a:p>
          <a:endParaRPr lang="en-US"/>
        </a:p>
      </dgm:t>
    </dgm:pt>
    <dgm:pt modelId="{FB43A2C3-3764-40B0-8A06-0A7E5D37340D}" type="sibTrans" cxnId="{764A7B3F-AB80-4BE0-AD4D-2F3E09A4D1F1}">
      <dgm:prSet/>
      <dgm:spPr/>
      <dgm:t>
        <a:bodyPr/>
        <a:lstStyle/>
        <a:p>
          <a:endParaRPr lang="en-US"/>
        </a:p>
      </dgm:t>
    </dgm:pt>
    <dgm:pt modelId="{5C46BDEB-BD99-4CF6-B345-FAEA6B3DAD84}">
      <dgm:prSet/>
      <dgm:spPr/>
      <dgm:t>
        <a:bodyPr/>
        <a:lstStyle/>
        <a:p>
          <a:pPr rtl="0"/>
          <a:r>
            <a:rPr lang="en-US" dirty="0" smtClean="0"/>
            <a:t>Cross referenced with medical history</a:t>
          </a:r>
          <a:endParaRPr lang="en-US" dirty="0"/>
        </a:p>
      </dgm:t>
    </dgm:pt>
    <dgm:pt modelId="{2EB0532B-33F8-4AE8-B7FF-EDD612FC0CD2}" type="parTrans" cxnId="{60614202-0B1B-424F-9461-07878E44350A}">
      <dgm:prSet/>
      <dgm:spPr/>
      <dgm:t>
        <a:bodyPr/>
        <a:lstStyle/>
        <a:p>
          <a:endParaRPr lang="en-US"/>
        </a:p>
      </dgm:t>
    </dgm:pt>
    <dgm:pt modelId="{5ABE7E5A-E914-4D1E-8D05-23FB32D5CF2E}" type="sibTrans" cxnId="{60614202-0B1B-424F-9461-07878E44350A}">
      <dgm:prSet/>
      <dgm:spPr/>
      <dgm:t>
        <a:bodyPr/>
        <a:lstStyle/>
        <a:p>
          <a:endParaRPr lang="en-US"/>
        </a:p>
      </dgm:t>
    </dgm:pt>
    <dgm:pt modelId="{64042AAA-EA08-40C1-BEDD-FFE6801A8184}">
      <dgm:prSet/>
      <dgm:spPr/>
      <dgm:t>
        <a:bodyPr/>
        <a:lstStyle/>
        <a:p>
          <a:pPr rtl="0"/>
          <a:r>
            <a:rPr lang="en-US" dirty="0" smtClean="0"/>
            <a:t>Probe for any medications taken for all ongoing symptoms/illnesses/conditions</a:t>
          </a:r>
          <a:endParaRPr lang="en-US" dirty="0"/>
        </a:p>
      </dgm:t>
    </dgm:pt>
    <dgm:pt modelId="{187F33A7-BF54-4D2B-9812-2C1206634ACA}" type="parTrans" cxnId="{85988C78-8AE4-4C51-AA30-EA7448AEE2DD}">
      <dgm:prSet/>
      <dgm:spPr/>
      <dgm:t>
        <a:bodyPr/>
        <a:lstStyle/>
        <a:p>
          <a:endParaRPr lang="en-US"/>
        </a:p>
      </dgm:t>
    </dgm:pt>
    <dgm:pt modelId="{336AC1ED-39C2-44B7-8EC7-25AE564C7CAD}" type="sibTrans" cxnId="{85988C78-8AE4-4C51-AA30-EA7448AEE2DD}">
      <dgm:prSet/>
      <dgm:spPr/>
      <dgm:t>
        <a:bodyPr/>
        <a:lstStyle/>
        <a:p>
          <a:endParaRPr lang="en-US"/>
        </a:p>
      </dgm:t>
    </dgm:pt>
    <dgm:pt modelId="{D98E30A8-877C-4489-BCB8-AB74892601E0}" type="pres">
      <dgm:prSet presAssocID="{AC52C567-BB1F-4959-9982-4684D15AFB3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ECC9E6-1E56-4586-8480-936137C16F59}" type="pres">
      <dgm:prSet presAssocID="{AC52C567-BB1F-4959-9982-4684D15AFB39}" presName="cycle" presStyleCnt="0"/>
      <dgm:spPr/>
    </dgm:pt>
    <dgm:pt modelId="{F1C886FA-4D32-4CB7-9AC4-E70FE2EEFC10}" type="pres">
      <dgm:prSet presAssocID="{F6AC9184-7439-4224-9211-DA05362D303F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7B668-8EF5-477B-A7AE-914FAB6AB1E6}" type="pres">
      <dgm:prSet presAssocID="{20C86673-FDED-4691-8D61-63B167283C7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318CFB63-4AC5-4E41-9A7A-82921E840D10}" type="pres">
      <dgm:prSet presAssocID="{8AF2173D-499A-44EB-9A17-79B87261B6A9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75B91-8130-4CC2-ACB7-B1C57F485A4C}" type="pres">
      <dgm:prSet presAssocID="{5C46BDEB-BD99-4CF6-B345-FAEA6B3DAD84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D8567-42D6-4C69-B026-19D357C22A92}" type="pres">
      <dgm:prSet presAssocID="{64042AAA-EA08-40C1-BEDD-FFE6801A8184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4A7B3F-AB80-4BE0-AD4D-2F3E09A4D1F1}" srcId="{AC52C567-BB1F-4959-9982-4684D15AFB39}" destId="{8AF2173D-499A-44EB-9A17-79B87261B6A9}" srcOrd="1" destOrd="0" parTransId="{42E5ADA1-3EEF-46B4-89F9-6EC13CE340BB}" sibTransId="{FB43A2C3-3764-40B0-8A06-0A7E5D37340D}"/>
    <dgm:cxn modelId="{7CB60E5C-3CA2-4E1C-932F-03E453531085}" type="presOf" srcId="{AC52C567-BB1F-4959-9982-4684D15AFB39}" destId="{D98E30A8-877C-4489-BCB8-AB74892601E0}" srcOrd="0" destOrd="0" presId="urn:microsoft.com/office/officeart/2005/8/layout/cycle3"/>
    <dgm:cxn modelId="{A77A3593-EBB9-408A-A6FC-804BA33673FF}" srcId="{AC52C567-BB1F-4959-9982-4684D15AFB39}" destId="{F6AC9184-7439-4224-9211-DA05362D303F}" srcOrd="0" destOrd="0" parTransId="{B6E63B5F-FC95-46BF-9E2A-BD6753725C6A}" sibTransId="{20C86673-FDED-4691-8D61-63B167283C78}"/>
    <dgm:cxn modelId="{BEFE95E8-BEDD-4009-970D-98AAEF6BF459}" type="presOf" srcId="{20C86673-FDED-4691-8D61-63B167283C78}" destId="{5FF7B668-8EF5-477B-A7AE-914FAB6AB1E6}" srcOrd="0" destOrd="0" presId="urn:microsoft.com/office/officeart/2005/8/layout/cycle3"/>
    <dgm:cxn modelId="{4E5D311B-553E-4B41-990E-54089B729360}" type="presOf" srcId="{5C46BDEB-BD99-4CF6-B345-FAEA6B3DAD84}" destId="{F7C75B91-8130-4CC2-ACB7-B1C57F485A4C}" srcOrd="0" destOrd="0" presId="urn:microsoft.com/office/officeart/2005/8/layout/cycle3"/>
    <dgm:cxn modelId="{60614202-0B1B-424F-9461-07878E44350A}" srcId="{AC52C567-BB1F-4959-9982-4684D15AFB39}" destId="{5C46BDEB-BD99-4CF6-B345-FAEA6B3DAD84}" srcOrd="2" destOrd="0" parTransId="{2EB0532B-33F8-4AE8-B7FF-EDD612FC0CD2}" sibTransId="{5ABE7E5A-E914-4D1E-8D05-23FB32D5CF2E}"/>
    <dgm:cxn modelId="{D0B08F94-BD3C-4670-9C54-0EFC12B004E8}" type="presOf" srcId="{8AF2173D-499A-44EB-9A17-79B87261B6A9}" destId="{318CFB63-4AC5-4E41-9A7A-82921E840D10}" srcOrd="0" destOrd="0" presId="urn:microsoft.com/office/officeart/2005/8/layout/cycle3"/>
    <dgm:cxn modelId="{85988C78-8AE4-4C51-AA30-EA7448AEE2DD}" srcId="{AC52C567-BB1F-4959-9982-4684D15AFB39}" destId="{64042AAA-EA08-40C1-BEDD-FFE6801A8184}" srcOrd="3" destOrd="0" parTransId="{187F33A7-BF54-4D2B-9812-2C1206634ACA}" sibTransId="{336AC1ED-39C2-44B7-8EC7-25AE564C7CAD}"/>
    <dgm:cxn modelId="{6F3EC5E2-FE96-4790-B1FE-7AA9A7DDDAF9}" type="presOf" srcId="{64042AAA-EA08-40C1-BEDD-FFE6801A8184}" destId="{73CD8567-42D6-4C69-B026-19D357C22A92}" srcOrd="0" destOrd="0" presId="urn:microsoft.com/office/officeart/2005/8/layout/cycle3"/>
    <dgm:cxn modelId="{E579620F-13BE-42CF-B7F5-4D09B28520D9}" type="presOf" srcId="{F6AC9184-7439-4224-9211-DA05362D303F}" destId="{F1C886FA-4D32-4CB7-9AC4-E70FE2EEFC10}" srcOrd="0" destOrd="0" presId="urn:microsoft.com/office/officeart/2005/8/layout/cycle3"/>
    <dgm:cxn modelId="{E12FB8A2-E8AC-46D7-BDD4-A92B05F0ABEA}" type="presParOf" srcId="{D98E30A8-877C-4489-BCB8-AB74892601E0}" destId="{D8ECC9E6-1E56-4586-8480-936137C16F59}" srcOrd="0" destOrd="0" presId="urn:microsoft.com/office/officeart/2005/8/layout/cycle3"/>
    <dgm:cxn modelId="{A52FE481-C5B1-43A0-9912-1BC97D36E0EE}" type="presParOf" srcId="{D8ECC9E6-1E56-4586-8480-936137C16F59}" destId="{F1C886FA-4D32-4CB7-9AC4-E70FE2EEFC10}" srcOrd="0" destOrd="0" presId="urn:microsoft.com/office/officeart/2005/8/layout/cycle3"/>
    <dgm:cxn modelId="{98C16C1D-52E9-4CAD-9EF8-85D7E4F5C52D}" type="presParOf" srcId="{D8ECC9E6-1E56-4586-8480-936137C16F59}" destId="{5FF7B668-8EF5-477B-A7AE-914FAB6AB1E6}" srcOrd="1" destOrd="0" presId="urn:microsoft.com/office/officeart/2005/8/layout/cycle3"/>
    <dgm:cxn modelId="{E8E2D158-91B8-4F5B-B1FD-AB2F1DFA2E5C}" type="presParOf" srcId="{D8ECC9E6-1E56-4586-8480-936137C16F59}" destId="{318CFB63-4AC5-4E41-9A7A-82921E840D10}" srcOrd="2" destOrd="0" presId="urn:microsoft.com/office/officeart/2005/8/layout/cycle3"/>
    <dgm:cxn modelId="{EA38614A-3280-4E1E-88DD-5BD2A1C29DCB}" type="presParOf" srcId="{D8ECC9E6-1E56-4586-8480-936137C16F59}" destId="{F7C75B91-8130-4CC2-ACB7-B1C57F485A4C}" srcOrd="3" destOrd="0" presId="urn:microsoft.com/office/officeart/2005/8/layout/cycle3"/>
    <dgm:cxn modelId="{A7018BFC-74A4-438B-9832-B622589FA775}" type="presParOf" srcId="{D8ECC9E6-1E56-4586-8480-936137C16F59}" destId="{73CD8567-42D6-4C69-B026-19D357C22A92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C1F7772-8AD0-44D1-BB1C-D3D82A301DC7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2436444-D11E-4904-867F-D5F87C3EE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3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95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98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Targeted gynecological questions (e.g. When was your last menstrual period?  Would you say this is typical for you?  Have you experienced any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gynecoglogic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problems since your last visit, for example, have you been bothered by abnormal discharge, pain, or bleeding?)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9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10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comprehensive physical examination is required at Screening and Enrollment. A modified/targeted physical examination (to include at a minimum assessment of general appearance, weight, and vital signs) is required at all other follow-up visits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1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applicable, IVR removal and re-insertion during pelvic examination and duration of removal should be documented on the Pelvic Exam Ring Assessment  CRF.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51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99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Items in red</a:t>
            </a:r>
            <a:r>
              <a:rPr lang="en-US" baseline="0" dirty="0" smtClean="0"/>
              <a:t> impact product use per protocol section 9.6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FBBFC-CEC3-43D2-B4CA-4E965BDC60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4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4CE4F1-0C23-4EF3-B88C-F0BA0888A05C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Extent of epithelial disruption helps to distinguish between findings (superficial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deep).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1748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r>
              <a:rPr lang="en-US" dirty="0" smtClean="0">
                <a:solidFill>
                  <a:srgbClr val="FF0000"/>
                </a:solidFill>
              </a:rPr>
              <a:t>Exception: Asymptomatic candidiasis and asymptomatic bacterial </a:t>
            </a:r>
            <a:r>
              <a:rPr lang="en-US" dirty="0" err="1" smtClean="0">
                <a:solidFill>
                  <a:srgbClr val="FF0000"/>
                </a:solidFill>
              </a:rPr>
              <a:t>vaginosis</a:t>
            </a:r>
            <a:r>
              <a:rPr lang="en-US" dirty="0" smtClean="0">
                <a:solidFill>
                  <a:srgbClr val="FF0000"/>
                </a:solidFill>
              </a:rPr>
              <a:t> do not require treatment and are not exclusionary</a:t>
            </a:r>
            <a:r>
              <a:rPr lang="en-US" baseline="0" dirty="0" smtClean="0">
                <a:solidFill>
                  <a:srgbClr val="FF0000"/>
                </a:solidFill>
              </a:rPr>
              <a:t>.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26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22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928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909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327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If the site opts to hold product for a reason not explicitly stated in the protocol, they should notify the PSRT. They should hold product and submit a PSRT query (don’t wait for a response) prior to holding product.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69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those who acquire HIV study product should be held beginning immediately upon recognition of the first reactive rapid HIV test.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Note that reported PEP or </a:t>
            </a:r>
            <a:r>
              <a:rPr lang="en-US" b="0" dirty="0" err="1" smtClean="0"/>
              <a:t>PrEP</a:t>
            </a:r>
            <a:r>
              <a:rPr lang="en-US" b="0" baseline="0" dirty="0" smtClean="0"/>
              <a:t> use will also likely result in a product hold as part of investigator discretion, consult the PSRT should this be reported.</a:t>
            </a:r>
            <a:endParaRPr lang="en-US" b="0" dirty="0" smtClean="0"/>
          </a:p>
          <a:p>
            <a:r>
              <a:rPr lang="en-US" dirty="0" smtClean="0"/>
              <a:t> 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5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57793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3902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67521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00595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If</a:t>
            </a:r>
            <a:r>
              <a:rPr lang="en-US" baseline="0" dirty="0" smtClean="0"/>
              <a:t> vaginal medication is required, consult the PSRT.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385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30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7320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0" dirty="0" smtClean="0"/>
              <a:t>Deep epithelial disruption can be due to ulcers or lacerations or deep abrasions.</a:t>
            </a:r>
          </a:p>
          <a:p>
            <a:pPr eaLnBrk="1" hangingPunct="1">
              <a:spcBef>
                <a:spcPct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9553782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78547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431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98022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679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Stabilization is defined as persistence at a certain severity grade (above baseline) for two consecutive monthly evaluations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703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Note that reported PEP or </a:t>
            </a:r>
            <a:r>
              <a:rPr lang="en-US" b="0" dirty="0" err="1" smtClean="0"/>
              <a:t>PrEP</a:t>
            </a:r>
            <a:r>
              <a:rPr lang="en-US" b="0" baseline="0" dirty="0" smtClean="0"/>
              <a:t> use will also likely result in a product hold as part of investigator discretion, consult the PSRT should this be reported.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150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89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53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3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3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3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33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36444-D11E-4904-867F-D5F87C3EE6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5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8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16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8CB3-4B1C-41B7-9813-30E98D150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92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5B795A8-11AD-41F7-8B03-262B1E105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92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34E88F9-414C-4B6D-A070-CCAE23E0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64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B00806D-0B43-4017-9636-E571BD1D5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7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D0CD7806-39A4-4E84-921B-80B3422C3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40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500CED1-4041-4ACE-B5BC-DEBCF391A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54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EBDA6E34-D1DE-48B2-AB3A-B71239DB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7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AA54357-5846-4794-91A1-EE1B56D2C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56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C0E20BC-28D5-4F94-B2B3-45F710B1E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8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6D02BE3-BC2E-49A4-98DC-4ED22CC7E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46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3405121-CBF1-4BDF-80EC-122B3CA31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28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B461AF8-B7AB-4B5A-9F8E-BA0DD4FA2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0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5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7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2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1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2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2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2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B3E3-A30D-48E8-9474-3071DED83E19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452F-4050-4A67-8348-9389DAE91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2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CDFFF9-2BE9-4647-97CA-08B1B36985C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2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MTN-027</a:t>
            </a:r>
            <a:br>
              <a:rPr lang="en-US" dirty="0" smtClean="0"/>
            </a:br>
            <a:r>
              <a:rPr lang="en-US" dirty="0" smtClean="0"/>
              <a:t>Clinical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Baseline Medical History:</a:t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Recommend </a:t>
            </a:r>
            <a:r>
              <a:rPr lang="en-US" dirty="0"/>
              <a:t>use of Baseline Medical History Questions sheet in conjunction with the Pre-existing conditions CRF and/or chart notes to guide and document medical history taking. </a:t>
            </a:r>
            <a:endParaRPr lang="en-US" strike="sngStrike" dirty="0"/>
          </a:p>
          <a:p>
            <a:r>
              <a:rPr lang="en-US" dirty="0"/>
              <a:t>Relevant* items should be </a:t>
            </a:r>
            <a:r>
              <a:rPr lang="en-US" dirty="0" smtClean="0"/>
              <a:t>recorded </a:t>
            </a:r>
            <a:r>
              <a:rPr lang="en-US" dirty="0"/>
              <a:t>on </a:t>
            </a:r>
            <a:r>
              <a:rPr lang="en-US" b="1" dirty="0"/>
              <a:t>Pre-Existing Condition CRF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*hospitalizations; surgeries; allergies; conditions requiring prescription or chronic medication (lasting for more than 2 weeks); and any conditions currently experienced by the participant.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Medication History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302237"/>
              </p:ext>
            </p:extLst>
          </p:nvPr>
        </p:nvGraphicFramePr>
        <p:xfrm>
          <a:off x="152400" y="1143000"/>
          <a:ext cx="8839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47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Pre-Existing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Snap-Shot at Enrollment</a:t>
            </a:r>
          </a:p>
          <a:p>
            <a:pPr lvl="1"/>
            <a:r>
              <a:rPr lang="en-US" dirty="0" smtClean="0"/>
              <a:t>Information obtained from history taking</a:t>
            </a:r>
          </a:p>
          <a:p>
            <a:pPr lvl="1"/>
            <a:r>
              <a:rPr lang="en-US" dirty="0" smtClean="0"/>
              <a:t>Abnormal screening labs</a:t>
            </a:r>
          </a:p>
          <a:p>
            <a:pPr lvl="1"/>
            <a:r>
              <a:rPr lang="en-US" dirty="0" smtClean="0"/>
              <a:t>Abnormal physical exam findings</a:t>
            </a:r>
          </a:p>
          <a:p>
            <a:pPr lvl="1"/>
            <a:r>
              <a:rPr lang="en-US" dirty="0" smtClean="0"/>
              <a:t>Abnormal pelvic exam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Medical history must be updated at all follow-up visits</a:t>
            </a:r>
          </a:p>
          <a:p>
            <a:pPr lvl="1"/>
            <a:r>
              <a:rPr lang="en-US" dirty="0" smtClean="0"/>
              <a:t>Are previously reports conditions ongoing?</a:t>
            </a:r>
          </a:p>
          <a:p>
            <a:pPr lvl="1"/>
            <a:r>
              <a:rPr lang="en-US" dirty="0" smtClean="0"/>
              <a:t>Are there new or worsening symptoms?</a:t>
            </a:r>
          </a:p>
          <a:p>
            <a:r>
              <a:rPr lang="en-US" dirty="0" smtClean="0"/>
              <a:t>Site clinicians can use their expertise to elicit complete and accurate information</a:t>
            </a:r>
          </a:p>
          <a:p>
            <a:pPr lvl="1"/>
            <a:r>
              <a:rPr lang="en-US" dirty="0" smtClean="0"/>
              <a:t>How are you?</a:t>
            </a:r>
          </a:p>
          <a:p>
            <a:pPr lvl="1"/>
            <a:r>
              <a:rPr lang="en-US" dirty="0"/>
              <a:t>At your last visit, you reported </a:t>
            </a:r>
            <a:r>
              <a:rPr lang="en-US" dirty="0" smtClean="0"/>
              <a:t>X. Has </a:t>
            </a:r>
            <a:r>
              <a:rPr lang="en-US" dirty="0"/>
              <a:t>this resolved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Any current symptoms?</a:t>
            </a:r>
          </a:p>
          <a:p>
            <a:pPr lvl="1"/>
            <a:r>
              <a:rPr lang="en-US" dirty="0" smtClean="0"/>
              <a:t>Any issues since your last visit?</a:t>
            </a:r>
          </a:p>
          <a:p>
            <a:pPr lvl="1"/>
            <a:r>
              <a:rPr lang="en-US" dirty="0" smtClean="0"/>
              <a:t>Have you taken any medications since your last visit?</a:t>
            </a:r>
          </a:p>
        </p:txBody>
      </p:sp>
    </p:spTree>
    <p:extLst>
      <p:ext uri="{BB962C8B-B14F-4D97-AF65-F5344CB8AC3E}">
        <p14:creationId xmlns:p14="http://schemas.microsoft.com/office/powerpoint/2010/main" val="391961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Follow-up Medical History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asking targeted gynecologic questions</a:t>
            </a:r>
          </a:p>
          <a:p>
            <a:pPr lvl="1"/>
            <a:r>
              <a:rPr lang="en-US" b="1" dirty="0" smtClean="0"/>
              <a:t>When was your LMP?</a:t>
            </a:r>
          </a:p>
          <a:p>
            <a:pPr lvl="1"/>
            <a:r>
              <a:rPr lang="en-US" dirty="0" smtClean="0"/>
              <a:t>Any gynecologic problems since your last visit?</a:t>
            </a:r>
          </a:p>
          <a:p>
            <a:pPr lvl="1"/>
            <a:r>
              <a:rPr lang="en-US" dirty="0" smtClean="0"/>
              <a:t>Have you been bothered by abnormal discharge, pain or bleeding?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Follow-up Medical History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MUST be documented</a:t>
            </a:r>
          </a:p>
          <a:p>
            <a:pPr lvl="1"/>
            <a:r>
              <a:rPr lang="en-US" dirty="0" smtClean="0"/>
              <a:t>Chart notes or</a:t>
            </a:r>
          </a:p>
          <a:p>
            <a:pPr lvl="1"/>
            <a:r>
              <a:rPr lang="en-US" dirty="0" smtClean="0"/>
              <a:t>Site specific tool</a:t>
            </a:r>
          </a:p>
          <a:p>
            <a:r>
              <a:rPr lang="en-US" dirty="0" smtClean="0"/>
              <a:t>Date of LMP should be recorded on PK CRF</a:t>
            </a:r>
          </a:p>
          <a:p>
            <a:r>
              <a:rPr lang="en-US" dirty="0" smtClean="0"/>
              <a:t>All newly-identified symptoms </a:t>
            </a:r>
            <a:r>
              <a:rPr lang="en-US" dirty="0"/>
              <a:t>and </a:t>
            </a:r>
            <a:r>
              <a:rPr lang="en-US" dirty="0" smtClean="0"/>
              <a:t>conditions will </a:t>
            </a:r>
            <a:r>
              <a:rPr lang="en-US" dirty="0"/>
              <a:t>be documented on the Adverse Experience Log (AE-1) </a:t>
            </a:r>
            <a:r>
              <a:rPr lang="en-US" dirty="0" smtClean="0"/>
              <a:t>CRF</a:t>
            </a:r>
          </a:p>
          <a:p>
            <a:r>
              <a:rPr lang="en-US" dirty="0" smtClean="0"/>
              <a:t>Alabama plan?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Physical Examination: </a:t>
            </a:r>
            <a:br>
              <a:rPr lang="en-US" dirty="0" smtClean="0"/>
            </a:br>
            <a:r>
              <a:rPr lang="en-US" dirty="0" smtClean="0"/>
              <a:t>Timing and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When: </a:t>
            </a:r>
          </a:p>
          <a:p>
            <a:pPr lvl="1"/>
            <a:r>
              <a:rPr lang="en-US" dirty="0" smtClean="0"/>
              <a:t>Required at every scheduled study visit</a:t>
            </a:r>
          </a:p>
          <a:p>
            <a:pPr lvl="1"/>
            <a:r>
              <a:rPr lang="en-US" dirty="0" smtClean="0"/>
              <a:t>Additional clinical assessments may be performed at the discretion of the examining clinician in response to symptoms or illnesses present at the time of the exam.</a:t>
            </a:r>
          </a:p>
          <a:p>
            <a:r>
              <a:rPr lang="en-US" dirty="0" smtClean="0"/>
              <a:t>Documentation: </a:t>
            </a:r>
          </a:p>
          <a:p>
            <a:pPr lvl="1"/>
            <a:r>
              <a:rPr lang="en-US" dirty="0" smtClean="0"/>
              <a:t>Physical </a:t>
            </a:r>
            <a:r>
              <a:rPr lang="en-US" dirty="0"/>
              <a:t>E</a:t>
            </a:r>
            <a:r>
              <a:rPr lang="en-US" dirty="0" smtClean="0"/>
              <a:t>xam CRF is recommended source document </a:t>
            </a:r>
          </a:p>
          <a:p>
            <a:pPr lvl="1"/>
            <a:r>
              <a:rPr lang="en-US" dirty="0" smtClean="0"/>
              <a:t>Transcribe medically-relevant abnormal findings at Screening or Enrollment onto PRE CRF</a:t>
            </a:r>
          </a:p>
          <a:p>
            <a:pPr lvl="1"/>
            <a:r>
              <a:rPr lang="en-US" dirty="0" smtClean="0"/>
              <a:t>During follow-up, transcribe abnormalities onto AE CRF as needed</a:t>
            </a:r>
          </a:p>
          <a:p>
            <a:r>
              <a:rPr lang="en-US" dirty="0" smtClean="0"/>
              <a:t>All visits – cross-reference with Con Meds Log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5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 Components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Vital/General Assessments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Temperature</a:t>
            </a:r>
          </a:p>
          <a:p>
            <a:r>
              <a:rPr lang="en-US" dirty="0" smtClean="0"/>
              <a:t>Blood pressure</a:t>
            </a:r>
          </a:p>
          <a:p>
            <a:r>
              <a:rPr lang="en-US" dirty="0" smtClean="0"/>
              <a:t>Pulse </a:t>
            </a:r>
          </a:p>
          <a:p>
            <a:r>
              <a:rPr lang="en-US" dirty="0" smtClean="0"/>
              <a:t>Respirations</a:t>
            </a:r>
          </a:p>
          <a:p>
            <a:r>
              <a:rPr lang="en-US" dirty="0" smtClean="0"/>
              <a:t>Weight</a:t>
            </a:r>
          </a:p>
          <a:p>
            <a:r>
              <a:rPr lang="en-US" dirty="0" smtClean="0"/>
              <a:t>Height*</a:t>
            </a:r>
          </a:p>
          <a:p>
            <a:r>
              <a:rPr lang="en-US" dirty="0" smtClean="0"/>
              <a:t>General Appearance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Clinical Assessments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Abdomen</a:t>
            </a:r>
          </a:p>
          <a:p>
            <a:r>
              <a:rPr lang="en-US" dirty="0" smtClean="0"/>
              <a:t>Lymph nodes</a:t>
            </a:r>
          </a:p>
          <a:p>
            <a:r>
              <a:rPr lang="en-US" dirty="0" smtClean="0"/>
              <a:t>Neck</a:t>
            </a:r>
          </a:p>
          <a:p>
            <a:r>
              <a:rPr lang="en-US" dirty="0" smtClean="0"/>
              <a:t>Heart</a:t>
            </a:r>
          </a:p>
          <a:p>
            <a:r>
              <a:rPr lang="en-US" dirty="0" smtClean="0"/>
              <a:t>Lungs</a:t>
            </a:r>
          </a:p>
          <a:p>
            <a:r>
              <a:rPr lang="en-US" dirty="0" smtClean="0"/>
              <a:t>Extremities</a:t>
            </a:r>
          </a:p>
          <a:p>
            <a:r>
              <a:rPr lang="en-US" dirty="0" smtClean="0"/>
              <a:t>Neurological</a:t>
            </a:r>
          </a:p>
          <a:p>
            <a:r>
              <a:rPr lang="en-US" dirty="0" smtClean="0"/>
              <a:t>Skin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181600"/>
            <a:ext cx="1828800" cy="146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87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Pelvic Examination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447800"/>
            <a:ext cx="78486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Required at every scheduled visit</a:t>
            </a:r>
          </a:p>
          <a:p>
            <a:r>
              <a:rPr lang="en-US" sz="3200" dirty="0" smtClean="0"/>
              <a:t>Pay careful attention to differences in specimen collection at different visits</a:t>
            </a:r>
          </a:p>
          <a:p>
            <a:r>
              <a:rPr lang="en-US" sz="3200" dirty="0" smtClean="0"/>
              <a:t>Pay careful attention to the order of specimen collection</a:t>
            </a:r>
          </a:p>
          <a:p>
            <a:r>
              <a:rPr lang="en-US" sz="3200" dirty="0" smtClean="0"/>
              <a:t>To be performed with the ring in place</a:t>
            </a:r>
          </a:p>
          <a:p>
            <a:r>
              <a:rPr lang="en-US" sz="3200" dirty="0" smtClean="0"/>
              <a:t>Ideally should not be done during menses</a:t>
            </a:r>
          </a:p>
        </p:txBody>
      </p:sp>
    </p:spTree>
    <p:extLst>
      <p:ext uri="{BB962C8B-B14F-4D97-AF65-F5344CB8AC3E}">
        <p14:creationId xmlns:p14="http://schemas.microsoft.com/office/powerpoint/2010/main" val="16904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Pelvic Exam Checklist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44141179"/>
              </p:ext>
            </p:extLst>
          </p:nvPr>
        </p:nvGraphicFramePr>
        <p:xfrm>
          <a:off x="236538" y="1860550"/>
          <a:ext cx="8796337" cy="106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Document" r:id="rId4" imgW="6776022" imgH="8219768" progId="Word.Document.8">
                  <p:embed/>
                </p:oleObj>
              </mc:Choice>
              <mc:Fallback>
                <p:oleObj name="Document" r:id="rId4" imgW="6776022" imgH="8219768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538" y="1860550"/>
                        <a:ext cx="8796337" cy="106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6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Discussion Topics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155221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03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Pelvic </a:t>
            </a:r>
            <a:r>
              <a:rPr lang="en-US" dirty="0" smtClean="0"/>
              <a:t>Examination Potential Challenges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Discomfort with ring in place</a:t>
            </a:r>
          </a:p>
          <a:p>
            <a:pPr lvl="1"/>
            <a:r>
              <a:rPr lang="en-US" dirty="0" smtClean="0"/>
              <a:t>Ideally, pelvic should be done with ring in place</a:t>
            </a:r>
          </a:p>
          <a:p>
            <a:pPr lvl="1"/>
            <a:r>
              <a:rPr lang="en-US" dirty="0" smtClean="0"/>
              <a:t>If ring in situ causes discomfort or is a visual impairment, the clinician can remove</a:t>
            </a:r>
          </a:p>
          <a:p>
            <a:pPr lvl="1"/>
            <a:r>
              <a:rPr lang="en-US" dirty="0" smtClean="0"/>
              <a:t>Removal should be documented on Pelvic Exam Ring Assessment CRF</a:t>
            </a:r>
            <a:endParaRPr lang="en-US" dirty="0"/>
          </a:p>
          <a:p>
            <a:r>
              <a:rPr lang="en-US" dirty="0" smtClean="0"/>
              <a:t> Exams during menses</a:t>
            </a:r>
          </a:p>
          <a:p>
            <a:pPr lvl="1"/>
            <a:r>
              <a:rPr lang="en-US" dirty="0" smtClean="0"/>
              <a:t>Reschedule Screening</a:t>
            </a:r>
          </a:p>
          <a:p>
            <a:pPr lvl="1"/>
            <a:r>
              <a:rPr lang="en-US" dirty="0" smtClean="0"/>
              <a:t>Reschedule Enrollment if menses expected days 1-7</a:t>
            </a:r>
          </a:p>
          <a:p>
            <a:pPr lvl="1"/>
            <a:r>
              <a:rPr lang="en-US" dirty="0" smtClean="0"/>
              <a:t>Continue with exams if menses occurs during follow-up visit</a:t>
            </a:r>
          </a:p>
          <a:p>
            <a:pPr lvl="2"/>
            <a:r>
              <a:rPr lang="en-US" dirty="0" smtClean="0"/>
              <a:t>Notify management team if menses occurs day 1-7</a:t>
            </a:r>
          </a:p>
          <a:p>
            <a:pPr lvl="2"/>
            <a:r>
              <a:rPr lang="en-US" dirty="0" smtClean="0"/>
              <a:t>Notify management team if </a:t>
            </a:r>
            <a:r>
              <a:rPr lang="en-US" dirty="0" err="1" smtClean="0"/>
              <a:t>ppt</a:t>
            </a:r>
            <a:r>
              <a:rPr lang="en-US" dirty="0" smtClean="0"/>
              <a:t> declines exam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Pelvic Exam Terminology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terms from the Pelvic </a:t>
            </a:r>
            <a:r>
              <a:rPr lang="en-US" dirty="0"/>
              <a:t>E</a:t>
            </a:r>
            <a:r>
              <a:rPr lang="en-US" dirty="0" smtClean="0"/>
              <a:t>xam CRF or FGGT</a:t>
            </a:r>
          </a:p>
          <a:p>
            <a:r>
              <a:rPr lang="en-US" dirty="0" smtClean="0"/>
              <a:t>Use routine QC/QA opportunities to help ensure consistency of terminology across staff and exams</a:t>
            </a:r>
          </a:p>
          <a:p>
            <a:r>
              <a:rPr lang="en-US" dirty="0"/>
              <a:t>Common Pelvic Finding </a:t>
            </a:r>
            <a:r>
              <a:rPr lang="en-US" dirty="0" smtClean="0"/>
              <a:t>Terms: </a:t>
            </a:r>
          </a:p>
          <a:p>
            <a:pPr lvl="1"/>
            <a:r>
              <a:rPr lang="en-US" dirty="0" smtClean="0"/>
              <a:t>Erythema, Edema, </a:t>
            </a:r>
            <a:r>
              <a:rPr lang="en-US" dirty="0" err="1" smtClean="0"/>
              <a:t>Petechiae</a:t>
            </a:r>
            <a:r>
              <a:rPr lang="en-US" dirty="0" smtClean="0"/>
              <a:t>, Ecchymosis, Peeling, Ulceration, Abrasion and Laceration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9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Epithelial Disruption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Superficial epithelial disruption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Does not penetrate into the </a:t>
            </a:r>
            <a:r>
              <a:rPr lang="en-US" dirty="0" err="1" smtClean="0"/>
              <a:t>subepithelial</a:t>
            </a:r>
            <a:r>
              <a:rPr lang="en-US" dirty="0" smtClean="0"/>
              <a:t> tissue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Deep </a:t>
            </a:r>
            <a:r>
              <a:rPr lang="en-US" dirty="0"/>
              <a:t>epithelial disruption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Penetrates </a:t>
            </a:r>
            <a:r>
              <a:rPr lang="en-US" sz="2800" dirty="0"/>
              <a:t>into and exposes </a:t>
            </a:r>
            <a:r>
              <a:rPr lang="en-US" sz="2800" dirty="0" err="1"/>
              <a:t>subepithelial</a:t>
            </a:r>
            <a:r>
              <a:rPr lang="en-US" sz="2800" dirty="0"/>
              <a:t> tissue and possibly vessels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bleeding from finding is present, disruption should be recorded as deep when in doubt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8953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STI/RTI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STIs/RTIs should be </a:t>
            </a:r>
            <a:r>
              <a:rPr lang="en-US" dirty="0" smtClean="0"/>
              <a:t>managed per </a:t>
            </a:r>
            <a:r>
              <a:rPr lang="en-US" dirty="0"/>
              <a:t>CDC </a:t>
            </a:r>
            <a:r>
              <a:rPr lang="en-US" dirty="0" smtClean="0"/>
              <a:t>guidelines</a:t>
            </a:r>
          </a:p>
          <a:p>
            <a:r>
              <a:rPr lang="en-US" dirty="0" smtClean="0"/>
              <a:t>Participants diagnosed during screening with an RTI/UTI requiring treatment may be enrolled after treatment is complete provided all symptoms have resolved </a:t>
            </a:r>
          </a:p>
          <a:p>
            <a:pPr lvl="1"/>
            <a:r>
              <a:rPr lang="en-US" dirty="0" smtClean="0"/>
              <a:t>To enroll, participant: Must complete treatment, symptoms must be resolved and be within 45 days of obtaining IC </a:t>
            </a:r>
          </a:p>
          <a:p>
            <a:r>
              <a:rPr lang="en-US" dirty="0" smtClean="0"/>
              <a:t>Note: GC/CT/Syphilis diagnosis is exclusionary, regardless of treatment</a:t>
            </a:r>
          </a:p>
          <a:p>
            <a:r>
              <a:rPr lang="en-US" dirty="0" smtClean="0"/>
              <a:t>If diagnosed during follow up (AE), must be documented and followed to resolution.</a:t>
            </a:r>
          </a:p>
          <a:p>
            <a:r>
              <a:rPr lang="en-US" dirty="0" smtClean="0"/>
              <a:t>Provide directly observed single dose regimens whenever possible</a:t>
            </a:r>
          </a:p>
          <a:p>
            <a:pPr lvl="1"/>
            <a:r>
              <a:rPr lang="en-US" dirty="0" smtClean="0"/>
              <a:t>Document all treatments taken on Con Meds Log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 Management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62677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/>
              <a:t>UTI can be treated based on symptoms</a:t>
            </a:r>
          </a:p>
          <a:p>
            <a:pPr eaLnBrk="1" hangingPunct="1"/>
            <a:r>
              <a:rPr lang="en-US" sz="2000" dirty="0" smtClean="0"/>
              <a:t>If suspected, send urine culture and urine microscopy</a:t>
            </a:r>
          </a:p>
          <a:p>
            <a:pPr eaLnBrk="1" hangingPunct="1"/>
            <a:r>
              <a:rPr lang="en-US" sz="2000" dirty="0" smtClean="0"/>
              <a:t>Grade UTI per FGGT  </a:t>
            </a:r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Initially report AE as symptoms</a:t>
            </a:r>
          </a:p>
          <a:p>
            <a:pPr eaLnBrk="1" hangingPunct="1"/>
            <a:r>
              <a:rPr lang="en-US" sz="2000" dirty="0" smtClean="0"/>
              <a:t>If findings confirm, UTI, update the AE CRF</a:t>
            </a:r>
          </a:p>
          <a:p>
            <a:pPr eaLnBrk="1" hangingPunct="1"/>
            <a:r>
              <a:rPr lang="en-US" sz="2000" dirty="0" smtClean="0"/>
              <a:t>If findings don’t support UTI diagnosis, keep symptoms as AEs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18" y="3239851"/>
            <a:ext cx="6608515" cy="922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97"/>
          <a:stretch/>
        </p:blipFill>
        <p:spPr bwMode="auto">
          <a:xfrm>
            <a:off x="838200" y="2438400"/>
            <a:ext cx="6585655" cy="79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2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MTN 027 Urine Dip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Urine dipstick collected at screening and D28</a:t>
            </a:r>
          </a:p>
          <a:p>
            <a:r>
              <a:rPr lang="en-US" dirty="0" smtClean="0"/>
              <a:t>Doesn’t directly impact eligibility</a:t>
            </a:r>
          </a:p>
          <a:p>
            <a:r>
              <a:rPr lang="en-US" dirty="0" smtClean="0"/>
              <a:t>Doesn’t directly impact product hold</a:t>
            </a:r>
          </a:p>
          <a:p>
            <a:r>
              <a:rPr lang="en-US" dirty="0" smtClean="0"/>
              <a:t>Please note:</a:t>
            </a:r>
          </a:p>
          <a:p>
            <a:pPr lvl="1"/>
            <a:r>
              <a:rPr lang="en-US" dirty="0" smtClean="0"/>
              <a:t>LE and nitrate are not </a:t>
            </a:r>
            <a:r>
              <a:rPr lang="en-US" dirty="0" err="1" smtClean="0"/>
              <a:t>gradeable</a:t>
            </a:r>
            <a:r>
              <a:rPr lang="en-US" dirty="0" smtClean="0"/>
              <a:t> per the FFGT</a:t>
            </a:r>
          </a:p>
          <a:p>
            <a:pPr lvl="1"/>
            <a:r>
              <a:rPr lang="en-US" dirty="0" smtClean="0"/>
              <a:t>Protein and glucose are </a:t>
            </a:r>
            <a:r>
              <a:rPr lang="en-US" dirty="0" err="1" smtClean="0"/>
              <a:t>gradeable</a:t>
            </a:r>
            <a:endParaRPr lang="en-US" dirty="0" smtClean="0"/>
          </a:p>
          <a:p>
            <a:pPr lvl="1"/>
            <a:r>
              <a:rPr lang="en-US" dirty="0" smtClean="0"/>
              <a:t>If clinically significant, investigate (3+ blood)</a:t>
            </a:r>
          </a:p>
          <a:p>
            <a:r>
              <a:rPr lang="en-US" dirty="0" smtClean="0"/>
              <a:t>Dipstick to be used in Pittsburgh?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Discharge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Thoroughly </a:t>
            </a:r>
            <a:r>
              <a:rPr lang="en-US" dirty="0"/>
              <a:t>evaluate </a:t>
            </a:r>
            <a:r>
              <a:rPr lang="en-US" dirty="0" smtClean="0"/>
              <a:t>all complaints </a:t>
            </a:r>
            <a:r>
              <a:rPr lang="en-US" dirty="0"/>
              <a:t>and/or findings of abnormal vaginal </a:t>
            </a:r>
            <a:r>
              <a:rPr lang="en-US" dirty="0" smtClean="0"/>
              <a:t>discharge</a:t>
            </a:r>
          </a:p>
          <a:p>
            <a:r>
              <a:rPr lang="en-US" dirty="0" smtClean="0"/>
              <a:t>Treatment for ‘abnormal </a:t>
            </a:r>
            <a:r>
              <a:rPr lang="en-US" dirty="0"/>
              <a:t>vaginal </a:t>
            </a:r>
            <a:r>
              <a:rPr lang="en-US" dirty="0" smtClean="0"/>
              <a:t>discharge’ </a:t>
            </a:r>
            <a:r>
              <a:rPr lang="en-US" dirty="0"/>
              <a:t>will depend on</a:t>
            </a:r>
            <a:r>
              <a:rPr lang="en-US" dirty="0" smtClean="0"/>
              <a:t>: what </a:t>
            </a:r>
            <a:r>
              <a:rPr lang="en-US" dirty="0"/>
              <a:t>the underlying diagnosis is </a:t>
            </a:r>
            <a:r>
              <a:rPr lang="en-US" dirty="0" smtClean="0"/>
              <a:t>and whether </a:t>
            </a:r>
            <a:r>
              <a:rPr lang="en-US" dirty="0"/>
              <a:t>the participant is </a:t>
            </a:r>
            <a:r>
              <a:rPr lang="en-US" dirty="0" smtClean="0"/>
              <a:t>symptomatic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smtClean="0"/>
              <a:t>STI is identified, offer Rx regardless </a:t>
            </a:r>
            <a:r>
              <a:rPr lang="en-US" dirty="0"/>
              <a:t>of </a:t>
            </a:r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If RTI is identified, provide Rx only if symptomatic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 the CRF, distinguish </a:t>
            </a:r>
            <a:r>
              <a:rPr lang="en-US" dirty="0"/>
              <a:t>whether the discharge was initially reported by the participant (“vaginal discharge by participant report”) or noted only on pelvic exam by the clinician (“vaginal discharge-clinician observed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Example: Clinician </a:t>
            </a:r>
            <a:r>
              <a:rPr lang="en-US" dirty="0"/>
              <a:t>observed vaginal discharge reveals asymptomatic bacterial </a:t>
            </a:r>
            <a:r>
              <a:rPr lang="en-US" dirty="0" err="1"/>
              <a:t>vaginosis</a:t>
            </a:r>
            <a:r>
              <a:rPr lang="en-US" dirty="0"/>
              <a:t> or asymptomatic yeast, an </a:t>
            </a:r>
            <a:r>
              <a:rPr lang="en-US" dirty="0" smtClean="0"/>
              <a:t>AE Log CRF should document “</a:t>
            </a:r>
            <a:r>
              <a:rPr lang="en-US" b="1" u="sng" dirty="0"/>
              <a:t>vaginal discharge-clinician </a:t>
            </a:r>
            <a:r>
              <a:rPr lang="en-US" b="1" u="sng" dirty="0" smtClean="0"/>
              <a:t>observed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/>
              <a:t>Even </a:t>
            </a:r>
            <a:r>
              <a:rPr lang="en-US" dirty="0"/>
              <a:t>though asymptomatic yeast and bacterial </a:t>
            </a:r>
            <a:r>
              <a:rPr lang="en-US" dirty="0" err="1"/>
              <a:t>vaginosis</a:t>
            </a:r>
            <a:r>
              <a:rPr lang="en-US" dirty="0"/>
              <a:t> are not considered Adverse Events per protocol, in these instances, the clinician observed vaginal discharge should be captured as an Adverse Event.</a:t>
            </a:r>
          </a:p>
        </p:txBody>
      </p:sp>
    </p:spTree>
    <p:extLst>
      <p:ext uri="{BB962C8B-B14F-4D97-AF65-F5344CB8AC3E}">
        <p14:creationId xmlns:p14="http://schemas.microsoft.com/office/powerpoint/2010/main" val="62239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 Use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conditions that would require a product hold or discontinuation </a:t>
            </a:r>
          </a:p>
          <a:p>
            <a:r>
              <a:rPr lang="en-US" dirty="0"/>
              <a:t>Review conditions that require follow up per protocol before product resumed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9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Product Hold vs. Permanent Discontinuation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Clinical Holds/Discontinuations = Clinician Initiated</a:t>
            </a:r>
          </a:p>
          <a:p>
            <a:r>
              <a:rPr lang="en-US" dirty="0"/>
              <a:t>Some product holds will be temporary, with product use resumed after time has </a:t>
            </a:r>
            <a:r>
              <a:rPr lang="en-US" dirty="0" smtClean="0"/>
              <a:t>elapsed</a:t>
            </a:r>
          </a:p>
          <a:p>
            <a:pPr lvl="1"/>
            <a:r>
              <a:rPr lang="en-US" dirty="0" smtClean="0"/>
              <a:t>Deep epithelial disruption</a:t>
            </a:r>
            <a:endParaRPr lang="en-US" dirty="0"/>
          </a:p>
          <a:p>
            <a:r>
              <a:rPr lang="en-US" dirty="0" smtClean="0"/>
              <a:t>Some </a:t>
            </a:r>
            <a:r>
              <a:rPr lang="en-US" dirty="0"/>
              <a:t>holds will turn into permanent discontinuations </a:t>
            </a:r>
          </a:p>
          <a:p>
            <a:pPr lvl="1"/>
            <a:r>
              <a:rPr lang="en-US" dirty="0"/>
              <a:t>Example: </a:t>
            </a:r>
            <a:r>
              <a:rPr lang="en-US" dirty="0" smtClean="0"/>
              <a:t>Deep </a:t>
            </a:r>
            <a:r>
              <a:rPr lang="en-US" dirty="0"/>
              <a:t>epithelial </a:t>
            </a:r>
            <a:r>
              <a:rPr lang="en-US" dirty="0" smtClean="0"/>
              <a:t>disruption which has worsened after 3-5 days (after consultation with PSRT)</a:t>
            </a:r>
            <a:endParaRPr lang="en-US" strike="sngStrik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Criteria for </a:t>
            </a:r>
            <a:r>
              <a:rPr lang="en-US" sz="3200" b="1" dirty="0" smtClean="0"/>
              <a:t>Permanent</a:t>
            </a:r>
            <a:r>
              <a:rPr lang="en-US" sz="3200" dirty="0" smtClean="0"/>
              <a:t> Discontinuation of Study Product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34152"/>
          </a:xfrm>
        </p:spPr>
        <p:txBody>
          <a:bodyPr/>
          <a:lstStyle/>
          <a:p>
            <a:r>
              <a:rPr lang="en-US" dirty="0" smtClean="0"/>
              <a:t>Exposure to or acquisition of HIV-1 infection</a:t>
            </a:r>
          </a:p>
          <a:p>
            <a:r>
              <a:rPr lang="en-US" dirty="0" smtClean="0"/>
              <a:t>Pregnancy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/>
              <a:t>Breastfeeding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789" y="3886200"/>
            <a:ext cx="2743200" cy="248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5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Baseline Medical 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When: </a:t>
            </a:r>
          </a:p>
          <a:p>
            <a:pPr lvl="1"/>
            <a:r>
              <a:rPr lang="en-US" dirty="0" smtClean="0"/>
              <a:t>Obtained  starting at the </a:t>
            </a:r>
            <a:r>
              <a:rPr lang="en-US" u="sng" dirty="0" smtClean="0"/>
              <a:t>Screening Visit</a:t>
            </a:r>
          </a:p>
          <a:p>
            <a:pPr lvl="1"/>
            <a:r>
              <a:rPr lang="en-US" dirty="0" smtClean="0"/>
              <a:t>Reviewed/updated at enrollment visit, prior to randomization</a:t>
            </a:r>
          </a:p>
          <a:p>
            <a:r>
              <a:rPr lang="en-US" dirty="0" smtClean="0"/>
              <a:t>Purpose: </a:t>
            </a:r>
          </a:p>
          <a:p>
            <a:pPr lvl="1"/>
            <a:r>
              <a:rPr lang="en-US" dirty="0" smtClean="0"/>
              <a:t>To establish eligibility </a:t>
            </a:r>
            <a:endParaRPr lang="en-US" dirty="0"/>
          </a:p>
          <a:p>
            <a:pPr lvl="1"/>
            <a:r>
              <a:rPr lang="en-US" dirty="0" smtClean="0"/>
              <a:t>To document relevant baseline medical history and conditions for comparison during follow-up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EC45B8-A7D6-49C5-8DC8-EAE13502C733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Participant Non-compliance or other safety concerns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HOLD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 product if a participant is unable or unwilling to comply with required study procedures, or otherwise might be put at undue risk to her safety and well-being by continuing product use, according to the judgment of the </a:t>
            </a:r>
            <a:r>
              <a:rPr lang="en-US" sz="2400" dirty="0" err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IoR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/ designee.</a:t>
            </a:r>
          </a:p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CONSULT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 the PSRT on all product holds instituted for this reason for further guidance on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resuming product use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,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continuing the temporary hold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, or </a:t>
            </a:r>
            <a:r>
              <a:rPr lang="en-US" sz="2400" u="sng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progressing to permanent discontinuation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.</a:t>
            </a:r>
          </a:p>
          <a:p>
            <a:pPr marL="228600" indent="-228600" fontAlgn="base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Font typeface="Symbol" pitchFamily="18" charset="2"/>
              <a:buChar char=""/>
            </a:pP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the underlying reason for the product hold resolves,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CONSULT the PSRT 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to resume study product at that time.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39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B515DC-CDAB-4DEE-BC10-58AB1F98608F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2290763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4881563" y="22098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485" name="AutoShape 4"/>
          <p:cNvCxnSpPr>
            <a:cxnSpLocks noChangeShapeType="1"/>
            <a:stCxn id="20483" idx="3"/>
            <a:endCxn id="20484" idx="1"/>
          </p:cNvCxnSpPr>
          <p:nvPr/>
        </p:nvCxnSpPr>
        <p:spPr bwMode="auto">
          <a:xfrm>
            <a:off x="3890963" y="25146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1 and Grade 2 Adverse Events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3922713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4800600" y="237807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product.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2405063" y="1966913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9.5 or 9.6?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31289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0492" name="AutoShape 11"/>
          <p:cNvSpPr>
            <a:spLocks noChangeArrowheads="1"/>
          </p:cNvSpPr>
          <p:nvPr/>
        </p:nvSpPr>
        <p:spPr bwMode="auto">
          <a:xfrm>
            <a:off x="2481263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0493" name="AutoShape 12"/>
          <p:cNvCxnSpPr>
            <a:cxnSpLocks noChangeShapeType="1"/>
            <a:stCxn id="20483" idx="2"/>
            <a:endCxn id="20492" idx="0"/>
          </p:cNvCxnSpPr>
          <p:nvPr/>
        </p:nvCxnSpPr>
        <p:spPr bwMode="auto">
          <a:xfrm>
            <a:off x="3090863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2405063" y="4100513"/>
            <a:ext cx="1371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84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AutoShape 22"/>
          <p:cNvSpPr>
            <a:spLocks noChangeArrowheads="1"/>
          </p:cNvSpPr>
          <p:nvPr/>
        </p:nvSpPr>
        <p:spPr bwMode="auto">
          <a:xfrm>
            <a:off x="6787910" y="1338989"/>
            <a:ext cx="1676400" cy="1590675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CFE1DA-5282-474D-A692-6D8F56531A8F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508" name="AutoShape 22"/>
          <p:cNvSpPr>
            <a:spLocks noChangeArrowheads="1"/>
          </p:cNvSpPr>
          <p:nvPr/>
        </p:nvSpPr>
        <p:spPr bwMode="auto">
          <a:xfrm>
            <a:off x="3581401" y="3438524"/>
            <a:ext cx="1676400" cy="1590675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09" name="Rectangle 23"/>
          <p:cNvSpPr>
            <a:spLocks noChangeArrowheads="1"/>
          </p:cNvSpPr>
          <p:nvPr/>
        </p:nvSpPr>
        <p:spPr bwMode="auto">
          <a:xfrm>
            <a:off x="3667125" y="4015730"/>
            <a:ext cx="1576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Discontinue Study Product. Notify PSRT.</a:t>
            </a:r>
          </a:p>
        </p:txBody>
      </p:sp>
      <p:sp>
        <p:nvSpPr>
          <p:cNvPr id="21511" name="AutoShape 2"/>
          <p:cNvSpPr>
            <a:spLocks noChangeArrowheads="1"/>
          </p:cNvSpPr>
          <p:nvPr/>
        </p:nvSpPr>
        <p:spPr bwMode="auto">
          <a:xfrm>
            <a:off x="1447800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3 Adverse Events</a:t>
            </a:r>
          </a:p>
        </p:txBody>
      </p:sp>
      <p:sp>
        <p:nvSpPr>
          <p:cNvPr id="2151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1600200" y="1647825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9.5 or 9.6?</a:t>
            </a:r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2276475" y="2943225"/>
            <a:ext cx="528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1516" name="AutoShape 11"/>
          <p:cNvSpPr>
            <a:spLocks noChangeArrowheads="1"/>
          </p:cNvSpPr>
          <p:nvPr/>
        </p:nvSpPr>
        <p:spPr bwMode="auto">
          <a:xfrm>
            <a:off x="1738313" y="3400425"/>
            <a:ext cx="990600" cy="13716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1517" name="AutoShape 12"/>
          <p:cNvCxnSpPr>
            <a:cxnSpLocks noChangeShapeType="1"/>
            <a:endCxn id="21516" idx="0"/>
          </p:cNvCxnSpPr>
          <p:nvPr/>
        </p:nvCxnSpPr>
        <p:spPr bwMode="auto">
          <a:xfrm flipH="1">
            <a:off x="2233613" y="2943225"/>
            <a:ext cx="476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Rectangle 13"/>
          <p:cNvSpPr>
            <a:spLocks noChangeArrowheads="1"/>
          </p:cNvSpPr>
          <p:nvPr/>
        </p:nvSpPr>
        <p:spPr bwMode="auto">
          <a:xfrm>
            <a:off x="1524000" y="3476625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1519" name="AutoShape 14"/>
          <p:cNvSpPr>
            <a:spLocks noChangeArrowheads="1"/>
          </p:cNvSpPr>
          <p:nvPr/>
        </p:nvSpPr>
        <p:spPr bwMode="auto">
          <a:xfrm>
            <a:off x="3662363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1520" name="Rectangle 15"/>
          <p:cNvSpPr>
            <a:spLocks noChangeArrowheads="1"/>
          </p:cNvSpPr>
          <p:nvPr/>
        </p:nvSpPr>
        <p:spPr bwMode="auto">
          <a:xfrm>
            <a:off x="3776663" y="1860550"/>
            <a:ext cx="1371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Assess AE relationship to product</a:t>
            </a:r>
          </a:p>
        </p:txBody>
      </p:sp>
      <p:cxnSp>
        <p:nvCxnSpPr>
          <p:cNvPr id="21523" name="AutoShape 33"/>
          <p:cNvCxnSpPr>
            <a:cxnSpLocks noChangeShapeType="1"/>
          </p:cNvCxnSpPr>
          <p:nvPr/>
        </p:nvCxnSpPr>
        <p:spPr bwMode="auto">
          <a:xfrm>
            <a:off x="3033713" y="2181225"/>
            <a:ext cx="5476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4" name="Rectangle 34"/>
          <p:cNvSpPr>
            <a:spLocks noChangeArrowheads="1"/>
          </p:cNvSpPr>
          <p:nvPr/>
        </p:nvSpPr>
        <p:spPr bwMode="auto">
          <a:xfrm>
            <a:off x="3048000" y="1906588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</a:t>
            </a:r>
          </a:p>
        </p:txBody>
      </p:sp>
      <p:sp>
        <p:nvSpPr>
          <p:cNvPr id="21527" name="Rectangle 38"/>
          <p:cNvSpPr>
            <a:spLocks noChangeArrowheads="1"/>
          </p:cNvSpPr>
          <p:nvPr/>
        </p:nvSpPr>
        <p:spPr bwMode="auto">
          <a:xfrm>
            <a:off x="5181600" y="1876425"/>
            <a:ext cx="144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 related</a:t>
            </a:r>
          </a:p>
        </p:txBody>
      </p:sp>
      <p:sp>
        <p:nvSpPr>
          <p:cNvPr id="21528" name="Rectangle 39"/>
          <p:cNvSpPr>
            <a:spLocks noChangeArrowheads="1"/>
          </p:cNvSpPr>
          <p:nvPr/>
        </p:nvSpPr>
        <p:spPr bwMode="auto">
          <a:xfrm>
            <a:off x="4495800" y="301942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related</a:t>
            </a:r>
          </a:p>
        </p:txBody>
      </p:sp>
      <p:grpSp>
        <p:nvGrpSpPr>
          <p:cNvPr id="21529" name="Group 40"/>
          <p:cNvGrpSpPr>
            <a:grpSpLocks/>
          </p:cNvGrpSpPr>
          <p:nvPr/>
        </p:nvGrpSpPr>
        <p:grpSpPr bwMode="auto">
          <a:xfrm>
            <a:off x="1890713" y="1343025"/>
            <a:ext cx="685800" cy="246063"/>
            <a:chOff x="384" y="805"/>
            <a:chExt cx="432" cy="155"/>
          </a:xfrm>
        </p:grpSpPr>
        <p:sp>
          <p:nvSpPr>
            <p:cNvPr id="21537" name="AutoShape 41"/>
            <p:cNvSpPr>
              <a:spLocks noChangeArrowheads="1"/>
            </p:cNvSpPr>
            <p:nvPr/>
          </p:nvSpPr>
          <p:spPr bwMode="auto">
            <a:xfrm>
              <a:off x="384" y="811"/>
              <a:ext cx="432" cy="144"/>
            </a:xfrm>
            <a:prstGeom prst="flowChartTermina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1538" name="Text Box 42"/>
            <p:cNvSpPr txBox="1">
              <a:spLocks noChangeArrowheads="1"/>
            </p:cNvSpPr>
            <p:nvPr/>
          </p:nvSpPr>
          <p:spPr bwMode="auto">
            <a:xfrm>
              <a:off x="409" y="805"/>
              <a:ext cx="3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smtClean="0">
                  <a:solidFill>
                    <a:srgbClr val="000000"/>
                  </a:solidFill>
                  <a:ea typeface="ＭＳ Ｐゴシック" pitchFamily="34" charset="-128"/>
                </a:rPr>
                <a:t>START</a:t>
              </a:r>
            </a:p>
          </p:txBody>
        </p:sp>
      </p:grpSp>
      <p:sp>
        <p:nvSpPr>
          <p:cNvPr id="21530" name="Text Box 43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</a:t>
            </a:r>
          </a:p>
        </p:txBody>
      </p:sp>
      <p:cxnSp>
        <p:nvCxnSpPr>
          <p:cNvPr id="21532" name="AutoShape 49"/>
          <p:cNvCxnSpPr>
            <a:cxnSpLocks noChangeShapeType="1"/>
          </p:cNvCxnSpPr>
          <p:nvPr/>
        </p:nvCxnSpPr>
        <p:spPr bwMode="auto">
          <a:xfrm>
            <a:off x="5243513" y="2181225"/>
            <a:ext cx="14620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3" name="AutoShape 50"/>
          <p:cNvCxnSpPr>
            <a:cxnSpLocks noChangeShapeType="1"/>
          </p:cNvCxnSpPr>
          <p:nvPr/>
        </p:nvCxnSpPr>
        <p:spPr bwMode="auto">
          <a:xfrm flipH="1">
            <a:off x="4457700" y="2943225"/>
            <a:ext cx="4763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6783388" y="1757422"/>
            <a:ext cx="1576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Notify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9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9283E7-7C6C-44AA-B558-97516B527258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2438400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Grade 4 Adverse Events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3733800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590800" y="1936750"/>
            <a:ext cx="137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addressed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 protocol section 9.5 or 9.6?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33321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sp>
        <p:nvSpPr>
          <p:cNvPr id="22537" name="AutoShape 11"/>
          <p:cNvSpPr>
            <a:spLocks noChangeArrowheads="1"/>
          </p:cNvSpPr>
          <p:nvPr/>
        </p:nvSpPr>
        <p:spPr bwMode="auto">
          <a:xfrm>
            <a:off x="2628900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2538" name="AutoShape 12"/>
          <p:cNvCxnSpPr>
            <a:cxnSpLocks noChangeShapeType="1"/>
            <a:stCxn id="22531" idx="2"/>
            <a:endCxn id="22537" idx="0"/>
          </p:cNvCxnSpPr>
          <p:nvPr/>
        </p:nvCxnSpPr>
        <p:spPr bwMode="auto">
          <a:xfrm>
            <a:off x="3238500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2552700" y="4114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Follow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relevant protocol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section </a:t>
            </a:r>
          </a:p>
        </p:txBody>
      </p:sp>
      <p:sp>
        <p:nvSpPr>
          <p:cNvPr id="22540" name="AutoShape 14"/>
          <p:cNvSpPr>
            <a:spLocks noChangeArrowheads="1"/>
          </p:cNvSpPr>
          <p:nvPr/>
        </p:nvSpPr>
        <p:spPr bwMode="auto">
          <a:xfrm>
            <a:off x="4627563" y="184785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2541" name="Rectangle 15"/>
          <p:cNvSpPr>
            <a:spLocks noChangeArrowheads="1"/>
          </p:cNvSpPr>
          <p:nvPr/>
        </p:nvSpPr>
        <p:spPr bwMode="auto">
          <a:xfrm>
            <a:off x="4610100" y="2103438"/>
            <a:ext cx="15763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Discontinue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Notify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  <p:sp>
        <p:nvSpPr>
          <p:cNvPr id="22542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9.4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2543" name="AutoShape 20"/>
          <p:cNvCxnSpPr>
            <a:cxnSpLocks noChangeShapeType="1"/>
          </p:cNvCxnSpPr>
          <p:nvPr/>
        </p:nvCxnSpPr>
        <p:spPr bwMode="auto">
          <a:xfrm>
            <a:off x="4038600" y="2514600"/>
            <a:ext cx="547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364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6CA1A-2A77-444A-80F8-8398382EFF27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Sexually Transmitted Infections and Reproductive Tract Infections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3557" name="AutoShape 4"/>
          <p:cNvSpPr>
            <a:spLocks noChangeArrowheads="1"/>
          </p:cNvSpPr>
          <p:nvPr/>
        </p:nvSpPr>
        <p:spPr bwMode="auto">
          <a:xfrm>
            <a:off x="685800" y="1752600"/>
            <a:ext cx="4038600" cy="2819400"/>
          </a:xfrm>
          <a:prstGeom prst="homePlate">
            <a:avLst>
              <a:gd name="adj" fmla="val 40738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914400" y="1981200"/>
            <a:ext cx="3124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product, unless other product hold guidelines apply.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the PSRT if a temporary hold is deemed necessary and instituted by the IoR/designee.</a:t>
            </a: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9.5</a:t>
            </a:r>
          </a:p>
        </p:txBody>
      </p:sp>
      <p:cxnSp>
        <p:nvCxnSpPr>
          <p:cNvPr id="23560" name="AutoShape 12"/>
          <p:cNvCxnSpPr>
            <a:cxnSpLocks noChangeShapeType="1"/>
          </p:cNvCxnSpPr>
          <p:nvPr/>
        </p:nvCxnSpPr>
        <p:spPr bwMode="auto">
          <a:xfrm>
            <a:off x="4800600" y="3200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1" name="TextBox 3"/>
          <p:cNvSpPr txBox="1">
            <a:spLocks noChangeArrowheads="1"/>
          </p:cNvSpPr>
          <p:nvPr/>
        </p:nvSpPr>
        <p:spPr bwMode="auto">
          <a:xfrm>
            <a:off x="952500" y="4876800"/>
            <a:ext cx="6819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ea typeface="ＭＳ Ｐゴシック" pitchFamily="34" charset="-128"/>
              </a:rPr>
              <a:t>*Treat per CDC guidelines, using observed single dose regimens whenever possible.</a:t>
            </a:r>
          </a:p>
        </p:txBody>
      </p:sp>
      <p:sp>
        <p:nvSpPr>
          <p:cNvPr id="23562" name="Rounded Rectangle 1"/>
          <p:cNvSpPr>
            <a:spLocks noChangeArrowheads="1"/>
          </p:cNvSpPr>
          <p:nvPr/>
        </p:nvSpPr>
        <p:spPr bwMode="auto">
          <a:xfrm>
            <a:off x="5708650" y="2133600"/>
            <a:ext cx="2668588" cy="2209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5867400" y="2360613"/>
            <a:ext cx="2286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Vaginally applied medications should not be used whenever possible, and oral or parenteral medications should be used instead.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09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BFE677-D91F-4798-B805-0A977584B1A8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Superficial epithelial disruption (abrasion/ peeling)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533400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457200" y="2312719"/>
            <a:ext cx="243998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Perform naked eye exam.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cxnSp>
        <p:nvCxnSpPr>
          <p:cNvPr id="24584" name="AutoShape 20"/>
          <p:cNvCxnSpPr>
            <a:cxnSpLocks noChangeShapeType="1"/>
          </p:cNvCxnSpPr>
          <p:nvPr/>
        </p:nvCxnSpPr>
        <p:spPr bwMode="auto">
          <a:xfrm>
            <a:off x="3352800" y="2855913"/>
            <a:ext cx="5334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5" name="AutoShape 14"/>
          <p:cNvSpPr>
            <a:spLocks noChangeArrowheads="1"/>
          </p:cNvSpPr>
          <p:nvPr/>
        </p:nvSpPr>
        <p:spPr bwMode="auto">
          <a:xfrm>
            <a:off x="6715125" y="1979613"/>
            <a:ext cx="1971675" cy="1804987"/>
          </a:xfrm>
          <a:prstGeom prst="hexagon">
            <a:avLst>
              <a:gd name="adj" fmla="val 2885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86" name="Rectangle 5"/>
          <p:cNvSpPr>
            <a:spLocks noChangeArrowheads="1"/>
          </p:cNvSpPr>
          <p:nvPr/>
        </p:nvSpPr>
        <p:spPr bwMode="auto">
          <a:xfrm>
            <a:off x="6899275" y="2147888"/>
            <a:ext cx="160178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worsens, temporarily HOLD product and consult the PSRT</a:t>
            </a:r>
          </a:p>
        </p:txBody>
      </p:sp>
      <p:grpSp>
        <p:nvGrpSpPr>
          <p:cNvPr id="24587" name="Group 3"/>
          <p:cNvGrpSpPr>
            <a:grpSpLocks/>
          </p:cNvGrpSpPr>
          <p:nvPr/>
        </p:nvGrpSpPr>
        <p:grpSpPr bwMode="auto">
          <a:xfrm>
            <a:off x="3771900" y="1492250"/>
            <a:ext cx="2460625" cy="2457450"/>
            <a:chOff x="3556000" y="3429000"/>
            <a:chExt cx="2193925" cy="2190548"/>
          </a:xfrm>
        </p:grpSpPr>
        <p:sp>
          <p:nvSpPr>
            <p:cNvPr id="24594" name="AutoShape 2"/>
            <p:cNvSpPr>
              <a:spLocks noChangeArrowheads="1"/>
            </p:cNvSpPr>
            <p:nvPr/>
          </p:nvSpPr>
          <p:spPr bwMode="auto">
            <a:xfrm>
              <a:off x="3556000" y="3429000"/>
              <a:ext cx="2193925" cy="2190548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4595" name="Rectangle 5"/>
            <p:cNvSpPr>
              <a:spLocks noChangeArrowheads="1"/>
            </p:cNvSpPr>
            <p:nvPr/>
          </p:nvSpPr>
          <p:spPr bwMode="auto">
            <a:xfrm>
              <a:off x="3883209" y="4205164"/>
              <a:ext cx="1601788" cy="850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ea typeface="ＭＳ Ｐゴシック" pitchFamily="34" charset="-128"/>
                  <a:cs typeface="Arial" charset="0"/>
                </a:rPr>
                <a:t>Re-evaluate by speculum exam in 3-5 days.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endParaRPr>
            </a:p>
          </p:txBody>
        </p:sp>
      </p:grpSp>
      <p:cxnSp>
        <p:nvCxnSpPr>
          <p:cNvPr id="24588" name="AutoShape 20"/>
          <p:cNvCxnSpPr>
            <a:cxnSpLocks noChangeShapeType="1"/>
          </p:cNvCxnSpPr>
          <p:nvPr/>
        </p:nvCxnSpPr>
        <p:spPr bwMode="auto">
          <a:xfrm>
            <a:off x="6194425" y="284003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Rectangle 34"/>
          <p:cNvSpPr>
            <a:spLocks noChangeArrowheads="1"/>
          </p:cNvSpPr>
          <p:nvPr/>
        </p:nvSpPr>
        <p:spPr bwMode="auto">
          <a:xfrm>
            <a:off x="5219700" y="39497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yes</a:t>
            </a:r>
          </a:p>
        </p:txBody>
      </p:sp>
      <p:cxnSp>
        <p:nvCxnSpPr>
          <p:cNvPr id="24591" name="AutoShape 20"/>
          <p:cNvCxnSpPr>
            <a:cxnSpLocks noChangeShapeType="1"/>
          </p:cNvCxnSpPr>
          <p:nvPr/>
        </p:nvCxnSpPr>
        <p:spPr bwMode="auto">
          <a:xfrm>
            <a:off x="5037138" y="3889375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2" name="AutoShape 35"/>
          <p:cNvSpPr>
            <a:spLocks noChangeArrowheads="1"/>
          </p:cNvSpPr>
          <p:nvPr/>
        </p:nvSpPr>
        <p:spPr bwMode="auto">
          <a:xfrm>
            <a:off x="4138885" y="4402138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48944" y="4498975"/>
            <a:ext cx="157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2800" y="3953821"/>
            <a:ext cx="1468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Has it resolved?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8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6970547" y="1639867"/>
            <a:ext cx="1733551" cy="1876112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02" name="AutoShape 35"/>
          <p:cNvSpPr>
            <a:spLocks noChangeArrowheads="1"/>
          </p:cNvSpPr>
          <p:nvPr/>
        </p:nvSpPr>
        <p:spPr bwMode="auto">
          <a:xfrm>
            <a:off x="4343400" y="5500172"/>
            <a:ext cx="2133600" cy="582613"/>
          </a:xfrm>
          <a:prstGeom prst="homePlate">
            <a:avLst>
              <a:gd name="adj" fmla="val 87348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reoccurred?</a:t>
            </a:r>
          </a:p>
        </p:txBody>
      </p:sp>
      <p:sp>
        <p:nvSpPr>
          <p:cNvPr id="25603" name="AutoShape 14"/>
          <p:cNvSpPr>
            <a:spLocks noChangeArrowheads="1"/>
          </p:cNvSpPr>
          <p:nvPr/>
        </p:nvSpPr>
        <p:spPr bwMode="auto">
          <a:xfrm>
            <a:off x="76200" y="865188"/>
            <a:ext cx="3267075" cy="2913062"/>
          </a:xfrm>
          <a:prstGeom prst="hexagon">
            <a:avLst>
              <a:gd name="adj" fmla="val 2887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5604" name="AutoShape 20"/>
          <p:cNvCxnSpPr>
            <a:cxnSpLocks noChangeShapeType="1"/>
            <a:stCxn id="25602" idx="3"/>
            <a:endCxn id="25630" idx="2"/>
          </p:cNvCxnSpPr>
          <p:nvPr/>
        </p:nvCxnSpPr>
        <p:spPr bwMode="auto">
          <a:xfrm flipV="1">
            <a:off x="6477000" y="5595938"/>
            <a:ext cx="738465" cy="195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5" name="AutoShape 35"/>
          <p:cNvSpPr>
            <a:spLocks noChangeArrowheads="1"/>
          </p:cNvSpPr>
          <p:nvPr/>
        </p:nvSpPr>
        <p:spPr bwMode="auto">
          <a:xfrm>
            <a:off x="782638" y="4676775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0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EE8406-690E-4A63-8601-D13CA88B24F9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3155950" y="19812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5609" name="AutoShape 14"/>
          <p:cNvSpPr>
            <a:spLocks noChangeArrowheads="1"/>
          </p:cNvSpPr>
          <p:nvPr/>
        </p:nvSpPr>
        <p:spPr bwMode="auto">
          <a:xfrm>
            <a:off x="3897312" y="1346200"/>
            <a:ext cx="2413001" cy="2233613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10" name="Rectangle 15"/>
          <p:cNvSpPr>
            <a:spLocks noChangeArrowheads="1"/>
          </p:cNvSpPr>
          <p:nvPr/>
        </p:nvSpPr>
        <p:spPr bwMode="auto">
          <a:xfrm>
            <a:off x="7063207" y="1953023"/>
            <a:ext cx="15763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 regarding permanent discontinuation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11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5612" name="AutoShape 20"/>
          <p:cNvCxnSpPr>
            <a:cxnSpLocks noChangeShapeType="1"/>
          </p:cNvCxnSpPr>
          <p:nvPr/>
        </p:nvCxnSpPr>
        <p:spPr bwMode="auto">
          <a:xfrm flipV="1">
            <a:off x="329565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AutoShape 20"/>
          <p:cNvCxnSpPr>
            <a:cxnSpLocks noChangeShapeType="1"/>
          </p:cNvCxnSpPr>
          <p:nvPr/>
        </p:nvCxnSpPr>
        <p:spPr bwMode="auto">
          <a:xfrm>
            <a:off x="1641475" y="3773488"/>
            <a:ext cx="0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4" name="Text Box 7"/>
          <p:cNvSpPr txBox="1">
            <a:spLocks noChangeArrowheads="1"/>
          </p:cNvSpPr>
          <p:nvPr/>
        </p:nvSpPr>
        <p:spPr bwMode="auto">
          <a:xfrm>
            <a:off x="1535113" y="4010025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869950" y="4751388"/>
            <a:ext cx="1576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25616" name="Text Box 2"/>
          <p:cNvSpPr txBox="1">
            <a:spLocks noChangeArrowheads="1"/>
          </p:cNvSpPr>
          <p:nvPr/>
        </p:nvSpPr>
        <p:spPr bwMode="auto">
          <a:xfrm>
            <a:off x="457200" y="2159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Deep epithelial disruption</a:t>
            </a:r>
          </a:p>
        </p:txBody>
      </p:sp>
      <p:sp>
        <p:nvSpPr>
          <p:cNvPr id="25618" name="TextBox 42"/>
          <p:cNvSpPr txBox="1">
            <a:spLocks noChangeArrowheads="1"/>
          </p:cNvSpPr>
          <p:nvPr/>
        </p:nvSpPr>
        <p:spPr bwMode="auto">
          <a:xfrm>
            <a:off x="4222750" y="1492970"/>
            <a:ext cx="173672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ea typeface="ＭＳ Ｐゴシック" pitchFamily="34" charset="-128"/>
              </a:rPr>
              <a:t>PSRT.  Treat per local standard of care.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Re-evaluate within 2-3 days.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Has the AE resolved?</a:t>
            </a:r>
          </a:p>
        </p:txBody>
      </p:sp>
      <p:sp>
        <p:nvSpPr>
          <p:cNvPr id="25619" name="Rectangle 5"/>
          <p:cNvSpPr>
            <a:spLocks noChangeArrowheads="1"/>
          </p:cNvSpPr>
          <p:nvPr/>
        </p:nvSpPr>
        <p:spPr bwMode="auto">
          <a:xfrm>
            <a:off x="762000" y="1038225"/>
            <a:ext cx="1905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Remove vaginal ring and if confirmed deep epithelial disruption by </a:t>
            </a:r>
            <a:r>
              <a:rPr lang="en-US" sz="1400" b="1" dirty="0" err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IoR</a:t>
            </a: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/designee 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Re-evaluate in 3-5 days.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resolved?</a:t>
            </a:r>
          </a:p>
        </p:txBody>
      </p:sp>
      <p:sp>
        <p:nvSpPr>
          <p:cNvPr id="25620" name="Text Box 7"/>
          <p:cNvSpPr txBox="1">
            <a:spLocks noChangeArrowheads="1"/>
          </p:cNvSpPr>
          <p:nvPr/>
        </p:nvSpPr>
        <p:spPr bwMode="auto">
          <a:xfrm>
            <a:off x="4903788" y="3738062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cxnSp>
        <p:nvCxnSpPr>
          <p:cNvPr id="25621" name="AutoShape 20"/>
          <p:cNvCxnSpPr>
            <a:cxnSpLocks noChangeShapeType="1"/>
          </p:cNvCxnSpPr>
          <p:nvPr/>
        </p:nvCxnSpPr>
        <p:spPr bwMode="auto">
          <a:xfrm>
            <a:off x="5122144" y="3732490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2" name="Text Box 7"/>
          <p:cNvSpPr txBox="1">
            <a:spLocks noChangeArrowheads="1"/>
          </p:cNvSpPr>
          <p:nvPr/>
        </p:nvSpPr>
        <p:spPr bwMode="auto">
          <a:xfrm>
            <a:off x="6180557" y="2184400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cxnSp>
        <p:nvCxnSpPr>
          <p:cNvPr id="25623" name="AutoShape 20"/>
          <p:cNvCxnSpPr>
            <a:cxnSpLocks noChangeShapeType="1"/>
          </p:cNvCxnSpPr>
          <p:nvPr/>
        </p:nvCxnSpPr>
        <p:spPr bwMode="auto">
          <a:xfrm flipV="1">
            <a:off x="6180557" y="2554799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AutoShape 35"/>
          <p:cNvSpPr>
            <a:spLocks noChangeArrowheads="1"/>
          </p:cNvSpPr>
          <p:nvPr/>
        </p:nvSpPr>
        <p:spPr bwMode="auto">
          <a:xfrm>
            <a:off x="4214813" y="4347369"/>
            <a:ext cx="2133600" cy="582612"/>
          </a:xfrm>
          <a:prstGeom prst="homePlate">
            <a:avLst>
              <a:gd name="adj" fmla="val 87349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25" name="Rectangle 15"/>
          <p:cNvSpPr>
            <a:spLocks noChangeArrowheads="1"/>
          </p:cNvSpPr>
          <p:nvPr/>
        </p:nvSpPr>
        <p:spPr bwMode="auto">
          <a:xfrm>
            <a:off x="4333950" y="4357499"/>
            <a:ext cx="15763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30" name="AutoShape 14"/>
          <p:cNvSpPr>
            <a:spLocks noChangeArrowheads="1"/>
          </p:cNvSpPr>
          <p:nvPr/>
        </p:nvSpPr>
        <p:spPr bwMode="auto">
          <a:xfrm>
            <a:off x="6950075" y="4676775"/>
            <a:ext cx="1266825" cy="919163"/>
          </a:xfrm>
          <a:prstGeom prst="hexagon">
            <a:avLst>
              <a:gd name="adj" fmla="val 28873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5631" name="Rectangle 15"/>
          <p:cNvSpPr>
            <a:spLocks noChangeArrowheads="1"/>
          </p:cNvSpPr>
          <p:nvPr/>
        </p:nvSpPr>
        <p:spPr bwMode="auto">
          <a:xfrm>
            <a:off x="6813550" y="4737100"/>
            <a:ext cx="15763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980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BB4A8A-5BB4-46EB-A17E-FC337BF0B051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8" name="AutoShape 14"/>
          <p:cNvSpPr>
            <a:spLocks noChangeArrowheads="1"/>
          </p:cNvSpPr>
          <p:nvPr/>
        </p:nvSpPr>
        <p:spPr bwMode="auto">
          <a:xfrm>
            <a:off x="4170091" y="4375151"/>
            <a:ext cx="1803400" cy="1636712"/>
          </a:xfrm>
          <a:prstGeom prst="hexagon">
            <a:avLst>
              <a:gd name="adj" fmla="val 2884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4283597" y="4555946"/>
            <a:ext cx="15763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worsens significantly, temporarily HOLD product and consult the PSRT</a:t>
            </a:r>
          </a:p>
        </p:txBody>
      </p:sp>
      <p:sp>
        <p:nvSpPr>
          <p:cNvPr id="26630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6631" name="AutoShape 20"/>
          <p:cNvCxnSpPr>
            <a:cxnSpLocks noChangeShapeType="1"/>
          </p:cNvCxnSpPr>
          <p:nvPr/>
        </p:nvCxnSpPr>
        <p:spPr bwMode="auto">
          <a:xfrm flipV="1">
            <a:off x="2971800" y="251936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Localized erythema or edema (area &lt; 50% of vulvar surface or combined vaginal and cervical surface)</a:t>
            </a:r>
          </a:p>
        </p:txBody>
      </p:sp>
      <p:sp>
        <p:nvSpPr>
          <p:cNvPr id="26633" name="AutoShape 2"/>
          <p:cNvSpPr>
            <a:spLocks noChangeArrowheads="1"/>
          </p:cNvSpPr>
          <p:nvPr/>
        </p:nvSpPr>
        <p:spPr bwMode="auto">
          <a:xfrm>
            <a:off x="3733800" y="1201737"/>
            <a:ext cx="2455863" cy="2620963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34" name="TextBox 42"/>
          <p:cNvSpPr txBox="1">
            <a:spLocks noChangeArrowheads="1"/>
          </p:cNvSpPr>
          <p:nvPr/>
        </p:nvSpPr>
        <p:spPr bwMode="auto">
          <a:xfrm>
            <a:off x="4253705" y="1885255"/>
            <a:ext cx="147002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If asymptomatic, reevaluate at next study visit.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</a:rPr>
              <a:t>If symptomatic, Re-evaluate in 3-5 days</a:t>
            </a:r>
          </a:p>
        </p:txBody>
      </p:sp>
      <p:sp>
        <p:nvSpPr>
          <p:cNvPr id="26635" name="AutoShape 4"/>
          <p:cNvSpPr>
            <a:spLocks noChangeArrowheads="1"/>
          </p:cNvSpPr>
          <p:nvPr/>
        </p:nvSpPr>
        <p:spPr bwMode="auto">
          <a:xfrm>
            <a:off x="428625" y="1609725"/>
            <a:ext cx="2543175" cy="1819275"/>
          </a:xfrm>
          <a:prstGeom prst="homePlate">
            <a:avLst>
              <a:gd name="adj" fmla="val 458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6636" name="Rectangle 5"/>
          <p:cNvSpPr>
            <a:spLocks noChangeArrowheads="1"/>
          </p:cNvSpPr>
          <p:nvPr/>
        </p:nvSpPr>
        <p:spPr bwMode="auto">
          <a:xfrm>
            <a:off x="457200" y="2093913"/>
            <a:ext cx="213836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26638" name="AutoShape 20"/>
          <p:cNvCxnSpPr>
            <a:cxnSpLocks noChangeShapeType="1"/>
          </p:cNvCxnSpPr>
          <p:nvPr/>
        </p:nvCxnSpPr>
        <p:spPr bwMode="auto">
          <a:xfrm>
            <a:off x="4949211" y="3863976"/>
            <a:ext cx="7938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2" name="AutoShape 20"/>
          <p:cNvCxnSpPr>
            <a:cxnSpLocks noChangeShapeType="1"/>
          </p:cNvCxnSpPr>
          <p:nvPr/>
        </p:nvCxnSpPr>
        <p:spPr bwMode="auto">
          <a:xfrm>
            <a:off x="6299440" y="2525712"/>
            <a:ext cx="44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6779163" y="1885255"/>
            <a:ext cx="2364837" cy="1159390"/>
          </a:xfrm>
          <a:prstGeom prst="homePlate">
            <a:avLst>
              <a:gd name="adj" fmla="val 458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7002852" y="2049451"/>
            <a:ext cx="15763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If condition has not worsened significantly, continue ring 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6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4"/>
          <p:cNvSpPr>
            <a:spLocks noChangeArrowheads="1"/>
          </p:cNvSpPr>
          <p:nvPr/>
        </p:nvSpPr>
        <p:spPr bwMode="auto">
          <a:xfrm>
            <a:off x="152400" y="1228725"/>
            <a:ext cx="2819400" cy="2474913"/>
          </a:xfrm>
          <a:prstGeom prst="hexagon">
            <a:avLst>
              <a:gd name="adj" fmla="val 2887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1" name="AutoShape 35"/>
          <p:cNvSpPr>
            <a:spLocks noChangeArrowheads="1"/>
          </p:cNvSpPr>
          <p:nvPr/>
        </p:nvSpPr>
        <p:spPr bwMode="auto">
          <a:xfrm>
            <a:off x="609600" y="4672013"/>
            <a:ext cx="2128838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912B8-F6BE-47D4-A318-C6F74C27828B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2774950" y="20574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sp>
        <p:nvSpPr>
          <p:cNvPr id="27655" name="AutoShape 14"/>
          <p:cNvSpPr>
            <a:spLocks noChangeArrowheads="1"/>
          </p:cNvSpPr>
          <p:nvPr/>
        </p:nvSpPr>
        <p:spPr bwMode="auto">
          <a:xfrm>
            <a:off x="6384925" y="1600200"/>
            <a:ext cx="1692275" cy="1482725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56" name="Rectangle 15"/>
          <p:cNvSpPr>
            <a:spLocks noChangeArrowheads="1"/>
          </p:cNvSpPr>
          <p:nvPr/>
        </p:nvSpPr>
        <p:spPr bwMode="auto">
          <a:xfrm>
            <a:off x="6477000" y="1676400"/>
            <a:ext cx="1576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CONSULT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PSRT.  Treat per local standard of care.</a:t>
            </a:r>
          </a:p>
        </p:txBody>
      </p:sp>
      <p:sp>
        <p:nvSpPr>
          <p:cNvPr id="27657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 </a:t>
            </a:r>
          </a:p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sz="1200" i="1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27658" name="AutoShape 20"/>
          <p:cNvCxnSpPr>
            <a:cxnSpLocks noChangeShapeType="1"/>
          </p:cNvCxnSpPr>
          <p:nvPr/>
        </p:nvCxnSpPr>
        <p:spPr bwMode="auto">
          <a:xfrm flipV="1">
            <a:off x="297180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9" name="AutoShape 20"/>
          <p:cNvCxnSpPr>
            <a:cxnSpLocks noChangeShapeType="1"/>
          </p:cNvCxnSpPr>
          <p:nvPr/>
        </p:nvCxnSpPr>
        <p:spPr bwMode="auto">
          <a:xfrm>
            <a:off x="1522413" y="3733800"/>
            <a:ext cx="0" cy="903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Text Box 7"/>
          <p:cNvSpPr txBox="1">
            <a:spLocks noChangeArrowheads="1"/>
          </p:cNvSpPr>
          <p:nvPr/>
        </p:nvSpPr>
        <p:spPr bwMode="auto">
          <a:xfrm>
            <a:off x="1362075" y="40052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696913" y="4746625"/>
            <a:ext cx="157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  <p:sp>
        <p:nvSpPr>
          <p:cNvPr id="27662" name="Text Box 2"/>
          <p:cNvSpPr txBox="1">
            <a:spLocks noChangeArrowheads="1"/>
          </p:cNvSpPr>
          <p:nvPr/>
        </p:nvSpPr>
        <p:spPr bwMode="auto">
          <a:xfrm>
            <a:off x="304800" y="76200"/>
            <a:ext cx="822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Generalized erythema or severe edema (area &gt; 50% of vulvar surface or combined vaginal and cervical surface affected by erythema)</a:t>
            </a:r>
          </a:p>
        </p:txBody>
      </p:sp>
      <p:sp>
        <p:nvSpPr>
          <p:cNvPr id="27663" name="AutoShape 2"/>
          <p:cNvSpPr>
            <a:spLocks noChangeArrowheads="1"/>
          </p:cNvSpPr>
          <p:nvPr/>
        </p:nvSpPr>
        <p:spPr bwMode="auto">
          <a:xfrm>
            <a:off x="3733800" y="1430338"/>
            <a:ext cx="1890713" cy="1760537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64" name="TextBox 42"/>
          <p:cNvSpPr txBox="1">
            <a:spLocks noChangeArrowheads="1"/>
          </p:cNvSpPr>
          <p:nvPr/>
        </p:nvSpPr>
        <p:spPr bwMode="auto">
          <a:xfrm>
            <a:off x="4114800" y="1776413"/>
            <a:ext cx="113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Re-evaluate within 2-3 days.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1200" b="1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Has the AE resolved?</a:t>
            </a:r>
          </a:p>
        </p:txBody>
      </p:sp>
      <p:sp>
        <p:nvSpPr>
          <p:cNvPr id="27665" name="Rectangle 5"/>
          <p:cNvSpPr>
            <a:spLocks noChangeArrowheads="1"/>
          </p:cNvSpPr>
          <p:nvPr/>
        </p:nvSpPr>
        <p:spPr bwMode="auto">
          <a:xfrm>
            <a:off x="609600" y="1436688"/>
            <a:ext cx="1905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HOLD product and perform naked eye exam.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Re-evaluate in 3-5 days.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Has the AE resolved?</a:t>
            </a:r>
          </a:p>
        </p:txBody>
      </p:sp>
      <p:sp>
        <p:nvSpPr>
          <p:cNvPr id="27666" name="Text Box 7"/>
          <p:cNvSpPr txBox="1">
            <a:spLocks noChangeArrowheads="1"/>
          </p:cNvSpPr>
          <p:nvPr/>
        </p:nvSpPr>
        <p:spPr bwMode="auto">
          <a:xfrm>
            <a:off x="4668838" y="32051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yes</a:t>
            </a:r>
          </a:p>
        </p:txBody>
      </p:sp>
      <p:cxnSp>
        <p:nvCxnSpPr>
          <p:cNvPr id="27667" name="AutoShape 20"/>
          <p:cNvCxnSpPr>
            <a:cxnSpLocks noChangeShapeType="1"/>
            <a:stCxn id="27663" idx="2"/>
          </p:cNvCxnSpPr>
          <p:nvPr/>
        </p:nvCxnSpPr>
        <p:spPr bwMode="auto">
          <a:xfrm>
            <a:off x="4679950" y="3190875"/>
            <a:ext cx="79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8" name="Text Box 7"/>
          <p:cNvSpPr txBox="1">
            <a:spLocks noChangeArrowheads="1"/>
          </p:cNvSpPr>
          <p:nvPr/>
        </p:nvSpPr>
        <p:spPr bwMode="auto">
          <a:xfrm>
            <a:off x="5486400" y="2011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1500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</a:rPr>
              <a:t>no</a:t>
            </a:r>
          </a:p>
        </p:txBody>
      </p:sp>
      <p:cxnSp>
        <p:nvCxnSpPr>
          <p:cNvPr id="27669" name="AutoShape 20"/>
          <p:cNvCxnSpPr>
            <a:cxnSpLocks noChangeShapeType="1"/>
          </p:cNvCxnSpPr>
          <p:nvPr/>
        </p:nvCxnSpPr>
        <p:spPr bwMode="auto">
          <a:xfrm flipV="1">
            <a:off x="5638800" y="229711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70" name="AutoShape 35"/>
          <p:cNvSpPr>
            <a:spLocks noChangeArrowheads="1"/>
          </p:cNvSpPr>
          <p:nvPr/>
        </p:nvSpPr>
        <p:spPr bwMode="auto">
          <a:xfrm>
            <a:off x="3887788" y="3713163"/>
            <a:ext cx="2127250" cy="609600"/>
          </a:xfrm>
          <a:prstGeom prst="homePlate">
            <a:avLst>
              <a:gd name="adj" fmla="val 87240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27671" name="Rectangle 15"/>
          <p:cNvSpPr>
            <a:spLocks noChangeArrowheads="1"/>
          </p:cNvSpPr>
          <p:nvPr/>
        </p:nvSpPr>
        <p:spPr bwMode="auto">
          <a:xfrm>
            <a:off x="3973513" y="3786188"/>
            <a:ext cx="157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RESUME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product.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2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D14F5A-C2F9-429F-97C9-82D0ABF25252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Unexpected Genital Bleeding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48025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198813" y="2305050"/>
            <a:ext cx="2439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 and 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sp>
        <p:nvSpPr>
          <p:cNvPr id="2" name="Rectangle 1"/>
          <p:cNvSpPr/>
          <p:nvPr/>
        </p:nvSpPr>
        <p:spPr>
          <a:xfrm>
            <a:off x="1905000" y="3920618"/>
            <a:ext cx="5638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If determined to be due to deep epithelial disruption, 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follow those guidelines;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otherwise continue study IVR use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04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Baseline Medical History:</a:t>
            </a:r>
            <a:br>
              <a:rPr lang="en-US" dirty="0" smtClean="0"/>
            </a:br>
            <a:r>
              <a:rPr lang="en-US" dirty="0" smtClean="0"/>
              <a:t>What?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8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51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D14F5A-C2F9-429F-97C9-82D0ABF25252}" type="slidenum">
              <a:rPr 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MTN-027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34" charset="-128"/>
              </a:rPr>
              <a:t>Product Use Management:  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Genital </a:t>
            </a:r>
            <a:r>
              <a:rPr lang="en-US" b="1" dirty="0" err="1" smtClean="0">
                <a:solidFill>
                  <a:srgbClr val="FF0000"/>
                </a:solidFill>
                <a:ea typeface="ＭＳ Ｐゴシック" pitchFamily="34" charset="-128"/>
              </a:rPr>
              <a:t>petechia</a:t>
            </a:r>
            <a:r>
              <a:rPr lang="en-US" b="1" dirty="0" smtClean="0">
                <a:solidFill>
                  <a:srgbClr val="FF0000"/>
                </a:solidFill>
                <a:ea typeface="ＭＳ Ｐゴシック" pitchFamily="34" charset="-128"/>
              </a:rPr>
              <a:t>(e), genital ecchymosis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248025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198813" y="2305050"/>
            <a:ext cx="2439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CONTINUE product and perform naked eye exam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200" i="1" smtClean="0">
                <a:solidFill>
                  <a:srgbClr val="000000"/>
                </a:solidFill>
                <a:ea typeface="ＭＳ Ｐゴシック" pitchFamily="34" charset="-128"/>
              </a:rPr>
              <a:t>Protocol Reference:  Section 9.6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3625" y="4056043"/>
            <a:ext cx="4572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No further evaluation or treatment is required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Permanent Product </a:t>
            </a:r>
            <a:r>
              <a:rPr lang="en-US" dirty="0" smtClean="0"/>
              <a:t>Discontinuation or Hold </a:t>
            </a:r>
            <a:r>
              <a:rPr lang="en-US" dirty="0"/>
              <a:t>for Any Other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Notify the PSRT </a:t>
            </a:r>
          </a:p>
          <a:p>
            <a:r>
              <a:rPr lang="en-US" dirty="0" smtClean="0"/>
              <a:t>If due to AE, PSRT will likely ask you to follow until resolution or stabilization</a:t>
            </a:r>
          </a:p>
        </p:txBody>
      </p:sp>
    </p:spTree>
    <p:extLst>
      <p:ext uri="{BB962C8B-B14F-4D97-AF65-F5344CB8AC3E}">
        <p14:creationId xmlns:p14="http://schemas.microsoft.com/office/powerpoint/2010/main" val="23567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Prohibited Practices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Medications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Certain CYP3A </a:t>
            </a:r>
            <a:r>
              <a:rPr lang="en-US" dirty="0"/>
              <a:t>inhibitors and CYP3A </a:t>
            </a:r>
            <a:r>
              <a:rPr lang="en-US" dirty="0" smtClean="0"/>
              <a:t>inducers</a:t>
            </a:r>
          </a:p>
          <a:p>
            <a:pPr lvl="2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Single dose fluconazole is ok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medications  (e.g. </a:t>
            </a:r>
            <a:r>
              <a:rPr lang="en-US" dirty="0" err="1" smtClean="0"/>
              <a:t>monistat</a:t>
            </a:r>
            <a:r>
              <a:rPr lang="en-US" dirty="0" smtClean="0"/>
              <a:t>)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Female to male transition medications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b="1" dirty="0" smtClean="0"/>
              <a:t>Temporary hold for prohibited medication use</a:t>
            </a:r>
          </a:p>
          <a:p>
            <a:pPr lvl="2">
              <a:buClr>
                <a:srgbClr val="FF0000"/>
              </a:buClr>
              <a:buFont typeface="Calibri" pitchFamily="34" charset="0"/>
              <a:buChar char="ø"/>
            </a:pPr>
            <a:r>
              <a:rPr lang="en-US" b="1" dirty="0" smtClean="0"/>
              <a:t>Consult PSRT, </a:t>
            </a:r>
            <a:r>
              <a:rPr lang="en-US" dirty="0" smtClean="0"/>
              <a:t>may resume when participant </a:t>
            </a:r>
            <a:r>
              <a:rPr lang="en-US" dirty="0"/>
              <a:t>reports no longer taking the prohibited medication</a:t>
            </a:r>
            <a:endParaRPr lang="en-US" dirty="0" smtClean="0"/>
          </a:p>
          <a:p>
            <a:pPr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practices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/>
              <a:t>R</a:t>
            </a:r>
            <a:r>
              <a:rPr lang="en-US" dirty="0" smtClean="0"/>
              <a:t>eceptive intercourse the entire study  (from 5 days prior to enrollment)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Tampons for 1</a:t>
            </a:r>
            <a:r>
              <a:rPr lang="en-US" baseline="30000" dirty="0" smtClean="0"/>
              <a:t>st</a:t>
            </a:r>
            <a:r>
              <a:rPr lang="en-US" dirty="0" smtClean="0"/>
              <a:t> week and 24 hours prior to visit</a:t>
            </a:r>
          </a:p>
          <a:p>
            <a:pPr lvl="1">
              <a:buClr>
                <a:srgbClr val="FF0000"/>
              </a:buClr>
              <a:buFont typeface="Calibri" pitchFamily="34" charset="0"/>
              <a:buChar char="ø"/>
            </a:pPr>
            <a:r>
              <a:rPr lang="en-US" dirty="0" smtClean="0"/>
              <a:t>Vaginal devices (e.g. diaphragm)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0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What are your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Baseline Medical History:</a:t>
            </a:r>
            <a:br>
              <a:rPr lang="en-US" dirty="0"/>
            </a:br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438728"/>
              </p:ext>
            </p:extLst>
          </p:nvPr>
        </p:nvGraphicFramePr>
        <p:xfrm>
          <a:off x="465138" y="2065338"/>
          <a:ext cx="8434387" cy="1053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5" imgW="6302481" imgH="7869346" progId="Word.Document.12">
                  <p:embed/>
                </p:oleObj>
              </mc:Choice>
              <mc:Fallback>
                <p:oleObj name="Document" r:id="rId5" imgW="6302481" imgH="7869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5138" y="2065338"/>
                        <a:ext cx="8434387" cy="1053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1531799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MTN-027 Baseline Medical History Questions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Baseline Medical History:</a:t>
            </a:r>
            <a:br>
              <a:rPr lang="en-US" dirty="0"/>
            </a:br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603289"/>
              </p:ext>
            </p:extLst>
          </p:nvPr>
        </p:nvGraphicFramePr>
        <p:xfrm>
          <a:off x="481013" y="1608138"/>
          <a:ext cx="8397875" cy="1049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Document" r:id="rId5" imgW="6302481" imgH="7880522" progId="Word.Document.12">
                  <p:embed/>
                </p:oleObj>
              </mc:Choice>
              <mc:Fallback>
                <p:oleObj name="Document" r:id="rId5" imgW="6302481" imgH="788052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1013" y="1608138"/>
                        <a:ext cx="8397875" cy="1049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894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Baseline Medical History:</a:t>
            </a:r>
            <a:br>
              <a:rPr lang="en-US" dirty="0"/>
            </a:br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912013"/>
              </p:ext>
            </p:extLst>
          </p:nvPr>
        </p:nvGraphicFramePr>
        <p:xfrm>
          <a:off x="488950" y="1608138"/>
          <a:ext cx="8450263" cy="1053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5" imgW="6302481" imgH="7869346" progId="Word.Document.12">
                  <p:embed/>
                </p:oleObj>
              </mc:Choice>
              <mc:Fallback>
                <p:oleObj name="Document" r:id="rId5" imgW="6302481" imgH="7869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8950" y="1608138"/>
                        <a:ext cx="8450263" cy="1053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86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Baseline Medical History:</a:t>
            </a:r>
            <a:br>
              <a:rPr lang="en-US" dirty="0"/>
            </a:br>
            <a:r>
              <a:rPr lang="en-US" dirty="0" smtClean="0"/>
              <a:t>How?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214344"/>
              </p:ext>
            </p:extLst>
          </p:nvPr>
        </p:nvGraphicFramePr>
        <p:xfrm>
          <a:off x="481013" y="1608138"/>
          <a:ext cx="8434387" cy="1053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5" imgW="6302481" imgH="7869346" progId="Word.Document.12">
                  <p:embed/>
                </p:oleObj>
              </mc:Choice>
              <mc:Fallback>
                <p:oleObj name="Document" r:id="rId5" imgW="6302481" imgH="7869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1013" y="1608138"/>
                        <a:ext cx="8434387" cy="1053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1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Baseline Menstrual History</a:t>
            </a:r>
          </a:p>
          <a:p>
            <a:pPr lvl="1"/>
            <a:r>
              <a:rPr lang="en-US" dirty="0" smtClean="0"/>
              <a:t>Incorporated into Baseline Medical History</a:t>
            </a:r>
          </a:p>
          <a:p>
            <a:pPr lvl="1"/>
            <a:r>
              <a:rPr lang="en-US" dirty="0" smtClean="0"/>
              <a:t>Moving away from strict ranges for menses</a:t>
            </a:r>
          </a:p>
          <a:p>
            <a:pPr lvl="1"/>
            <a:r>
              <a:rPr lang="en-US" dirty="0" smtClean="0"/>
              <a:t>Moving towards FGGT definitions of bleeding abnormalities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0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iningDoc xmlns="9b9b8526-52fd-4806-9f47-fbe52ecee204">Presentation</TrainingDoc>
    <Status xmlns="9b9b8526-52fd-4806-9f47-fbe52ecee204">Draft</Status>
    <Site xmlns="9b9b8526-52fd-4806-9f47-fbe52ecee204">General</Site>
    <ForReview xmlns="9b9b8526-52fd-4806-9f47-fbe52ecee204">true</ForReview>
    <TrainingType xmlns="9b9b8526-52fd-4806-9f47-fbe52ecee204">Study Specific</TrainingType>
    <SharedWithUsers xmlns="0cdb9d7b-3bdb-4b1c-be50-7737cb6ee7a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54A62E583597429E5B0CB71B450F67" ma:contentTypeVersion="8" ma:contentTypeDescription="Create a new document." ma:contentTypeScope="" ma:versionID="d151fdab342a474f84ecc8f57fbf2e5d">
  <xsd:schema xmlns:xsd="http://www.w3.org/2001/XMLSchema" xmlns:xs="http://www.w3.org/2001/XMLSchema" xmlns:p="http://schemas.microsoft.com/office/2006/metadata/properties" xmlns:ns2="0cdb9d7b-3bdb-4b1c-be50-7737cb6ee7a2" xmlns:ns3="9b9b8526-52fd-4806-9f47-fbe52ecee204" targetNamespace="http://schemas.microsoft.com/office/2006/metadata/properties" ma:root="true" ma:fieldsID="16bfe99611849d41a3cbd7014f56d5cc" ns2:_="" ns3:_="">
    <xsd:import namespace="0cdb9d7b-3bdb-4b1c-be50-7737cb6ee7a2"/>
    <xsd:import namespace="9b9b8526-52fd-4806-9f47-fbe52ecee2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TrainingType" minOccurs="0"/>
                <xsd:element ref="ns3:TrainingDoc" minOccurs="0"/>
                <xsd:element ref="ns3:Site" minOccurs="0"/>
                <xsd:element ref="ns3:Status" minOccurs="0"/>
                <xsd:element ref="ns3:ForReview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8526-52fd-4806-9f47-fbe52ecee204" elementFormDefault="qualified">
    <xsd:import namespace="http://schemas.microsoft.com/office/2006/documentManagement/types"/>
    <xsd:import namespace="http://schemas.microsoft.com/office/infopath/2007/PartnerControls"/>
    <xsd:element name="TrainingType" ma:index="10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TrainingDoc" ma:index="11" nillable="true" ma:displayName="TrainingDoc" ma:format="Dropdown" ma:internalName="TrainingDoc">
      <xsd:simpleType>
        <xsd:restriction base="dms:Choice">
          <xsd:enumeration value="Agenda"/>
          <xsd:enumeration value="Presentation"/>
          <xsd:enumeration value="Report"/>
          <xsd:enumeration value="Attendee List/Sign in"/>
          <xsd:enumeration value="Logistics"/>
          <xsd:enumeration value="Handout/Scenarios"/>
          <xsd:enumeration value="Evaluation"/>
          <xsd:enumeration value="Other"/>
        </xsd:restriction>
      </xsd:simpleType>
    </xsd:element>
    <xsd:element name="Site" ma:index="12" nillable="true" ma:displayName="Site" ma:format="Dropdown" ma:internalName="Site">
      <xsd:simpleType>
        <xsd:restriction base="dms:Choice">
          <xsd:enumeration value="Pittsburgh"/>
          <xsd:enumeration value="UAB"/>
          <xsd:enumeration value="General"/>
        </xsd:restriction>
      </xsd:simpleType>
    </xsd:element>
    <xsd:element name="Status" ma:index="13" nillable="true" ma:displayName="Status" ma:default="Draft" ma:format="Dropdown" ma:internalName="Status">
      <xsd:simpleType>
        <xsd:restriction base="dms:Choice">
          <xsd:enumeration value="Draft"/>
          <xsd:enumeration value="Archive"/>
          <xsd:enumeration value="Final"/>
        </xsd:restriction>
      </xsd:simpleType>
    </xsd:element>
    <xsd:element name="ForReview" ma:index="14" nillable="true" ma:displayName="ForReview" ma:default="0" ma:internalName="ForReview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479184-A9A1-4A79-A3B5-171A6D02F377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9b9b8526-52fd-4806-9f47-fbe52ecee20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cdb9d7b-3bdb-4b1c-be50-7737cb6ee7a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27440B8-F145-480B-AC69-E6012A5EB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db9d7b-3bdb-4b1c-be50-7737cb6ee7a2"/>
    <ds:schemaRef ds:uri="9b9b8526-52fd-4806-9f47-fbe52ecee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3FEF9B-DED0-4AE2-85BC-4D1084232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2324</Words>
  <Application>Microsoft Office PowerPoint</Application>
  <PresentationFormat>On-screen Show (4:3)</PresentationFormat>
  <Paragraphs>415</Paragraphs>
  <Slides>43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ＭＳ Ｐゴシック</vt:lpstr>
      <vt:lpstr>宋体</vt:lpstr>
      <vt:lpstr>Arial</vt:lpstr>
      <vt:lpstr>Calibri</vt:lpstr>
      <vt:lpstr>Symbol</vt:lpstr>
      <vt:lpstr>Times New Roman</vt:lpstr>
      <vt:lpstr>Office Theme</vt:lpstr>
      <vt:lpstr>Default Design</vt:lpstr>
      <vt:lpstr>Document</vt:lpstr>
      <vt:lpstr>MTN-027 Clinical Considerations</vt:lpstr>
      <vt:lpstr>Overview of Discussion Topics</vt:lpstr>
      <vt:lpstr>Baseline Medical History </vt:lpstr>
      <vt:lpstr>Baseline Medical History: What?</vt:lpstr>
      <vt:lpstr>Baseline Medical History: How?</vt:lpstr>
      <vt:lpstr>Baseline Medical History: How?</vt:lpstr>
      <vt:lpstr>Baseline Medical History: How?</vt:lpstr>
      <vt:lpstr>Baseline Medical History: How?</vt:lpstr>
      <vt:lpstr>Baseline Bleeding</vt:lpstr>
      <vt:lpstr>Baseline Medical History: Where</vt:lpstr>
      <vt:lpstr>Baseline Medication History</vt:lpstr>
      <vt:lpstr>Pre-Existing Conditions</vt:lpstr>
      <vt:lpstr>Follow-up Medical History</vt:lpstr>
      <vt:lpstr>Follow-up Medical History  Bleeding</vt:lpstr>
      <vt:lpstr>Follow-up Medical History Documentation</vt:lpstr>
      <vt:lpstr>Physical Examination:  Timing and Documentation</vt:lpstr>
      <vt:lpstr>Physical Examination Components</vt:lpstr>
      <vt:lpstr>Pelvic Examination </vt:lpstr>
      <vt:lpstr>Pelvic Exam Checklist</vt:lpstr>
      <vt:lpstr>Pelvic Examination Potential Challenges </vt:lpstr>
      <vt:lpstr>Pelvic Exam Terminology</vt:lpstr>
      <vt:lpstr>Epithelial Disruption</vt:lpstr>
      <vt:lpstr>STI/RTI Management</vt:lpstr>
      <vt:lpstr>UTI Management</vt:lpstr>
      <vt:lpstr>MTN 027 Urine Dip</vt:lpstr>
      <vt:lpstr>Vaginal Discharge Management</vt:lpstr>
      <vt:lpstr>Product Use Management</vt:lpstr>
      <vt:lpstr>Product Hold vs. Permanent Discontinuation</vt:lpstr>
      <vt:lpstr>Criteria for Permanent Discontinuation of Study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Permanent Product Discontinuation or Hold for Any Other Reason</vt:lpstr>
      <vt:lpstr>Prohibited Practices Management</vt:lpstr>
      <vt:lpstr>What are your questions?</vt:lpstr>
    </vt:vector>
  </TitlesOfParts>
  <Company>FHI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Considerations</dc:title>
  <dc:creator>Sherri Johnson (US - DC)</dc:creator>
  <cp:lastModifiedBy>Ashley Mayo</cp:lastModifiedBy>
  <cp:revision>180</cp:revision>
  <cp:lastPrinted>2013-08-30T12:45:15Z</cp:lastPrinted>
  <dcterms:created xsi:type="dcterms:W3CDTF">2013-08-14T16:33:45Z</dcterms:created>
  <dcterms:modified xsi:type="dcterms:W3CDTF">2015-05-15T17:43:39Z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-571677118</vt:i4>
  </property>
  <property fmtid="{D5CDD505-2E9C-101B-9397-08002B2CF9AE}" pid="3" name="_NewReviewCycle">
    <vt:lpwstr/>
  </property>
  <property fmtid="{D5CDD505-2E9C-101B-9397-08002B2CF9AE}" pid="4" name="_EmailSubject">
    <vt:lpwstr>UTI language for MTN-027</vt:lpwstr>
  </property>
  <property fmtid="{D5CDD505-2E9C-101B-9397-08002B2CF9AE}" pid="5" name="_AuthorEmail">
    <vt:lpwstr>AMayo@fhi360.org</vt:lpwstr>
  </property>
  <property fmtid="{D5CDD505-2E9C-101B-9397-08002B2CF9AE}" pid="6" name="_AuthorEmailDisplayName">
    <vt:lpwstr>Ashley Mayo</vt:lpwstr>
  </property>
  <property fmtid="{D5CDD505-2E9C-101B-9397-08002B2CF9AE}" pid="7" name="_PreviousAdHocReviewCycleID">
    <vt:i4>-571677118</vt:i4>
  </property>
  <property fmtid="{D5CDD505-2E9C-101B-9397-08002B2CF9AE}" pid="8" name="ContentTypeId">
    <vt:lpwstr>0x010100BF54A62E583597429E5B0CB71B450F67</vt:lpwstr>
  </property>
</Properties>
</file>